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84" r:id="rId1"/>
  </p:sldMasterIdLst>
  <p:notesMasterIdLst>
    <p:notesMasterId r:id="rId22"/>
  </p:notesMasterIdLst>
  <p:sldIdLst>
    <p:sldId id="256" r:id="rId2"/>
    <p:sldId id="302" r:id="rId3"/>
    <p:sldId id="280" r:id="rId4"/>
    <p:sldId id="277" r:id="rId5"/>
    <p:sldId id="312" r:id="rId6"/>
    <p:sldId id="289" r:id="rId7"/>
    <p:sldId id="328" r:id="rId8"/>
    <p:sldId id="274" r:id="rId9"/>
    <p:sldId id="326" r:id="rId10"/>
    <p:sldId id="317" r:id="rId11"/>
    <p:sldId id="324" r:id="rId12"/>
    <p:sldId id="281" r:id="rId13"/>
    <p:sldId id="279" r:id="rId14"/>
    <p:sldId id="319" r:id="rId15"/>
    <p:sldId id="307" r:id="rId16"/>
    <p:sldId id="330" r:id="rId17"/>
    <p:sldId id="282" r:id="rId18"/>
    <p:sldId id="320" r:id="rId19"/>
    <p:sldId id="308" r:id="rId20"/>
    <p:sldId id="309"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41E1F"/>
    <a:srgbClr val="ED411D"/>
    <a:srgbClr val="2379B5"/>
    <a:srgbClr val="F5E4D0"/>
    <a:srgbClr val="1C9900"/>
    <a:srgbClr val="0070C0"/>
    <a:srgbClr val="3365FF"/>
    <a:srgbClr val="00ACEA"/>
    <a:srgbClr val="A5A5A5"/>
    <a:srgbClr val="196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8"/>
    <p:restoredTop sz="52817"/>
  </p:normalViewPr>
  <p:slideViewPr>
    <p:cSldViewPr snapToGrid="0" snapToObjects="1">
      <p:cViewPr>
        <p:scale>
          <a:sx n="82" d="100"/>
          <a:sy n="82" d="100"/>
        </p:scale>
        <p:origin x="7520" y="1368"/>
      </p:cViewPr>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0.0</c:v>
                </c:pt>
                <c:pt idx="2">
                  <c:v>1.15999984741</c:v>
                </c:pt>
                <c:pt idx="3">
                  <c:v>1.89999985695</c:v>
                </c:pt>
                <c:pt idx="4">
                  <c:v>3.339999914169998</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75.0</c:v>
                </c:pt>
                <c:pt idx="103">
                  <c:v>75.8999998569</c:v>
                </c:pt>
                <c:pt idx="104">
                  <c:v>76.7099997997</c:v>
                </c:pt>
                <c:pt idx="105">
                  <c:v>77.7299997807</c:v>
                </c:pt>
                <c:pt idx="106">
                  <c:v>78.68999981879885</c:v>
                </c:pt>
                <c:pt idx="107">
                  <c:v>79.8099999428</c:v>
                </c:pt>
                <c:pt idx="108">
                  <c:v>80.7899999619</c:v>
                </c:pt>
                <c:pt idx="109">
                  <c:v>81.68999981879885</c:v>
                </c:pt>
                <c:pt idx="110">
                  <c:v>82.5799999237</c:v>
                </c:pt>
                <c:pt idx="111">
                  <c:v>83.4299998283</c:v>
                </c:pt>
                <c:pt idx="112">
                  <c:v>84.3999998569</c:v>
                </c:pt>
                <c:pt idx="113">
                  <c:v>85.3399999142</c:v>
                </c:pt>
                <c:pt idx="114">
                  <c:v>86.5</c:v>
                </c:pt>
                <c:pt idx="115">
                  <c:v>87.61999988559998</c:v>
                </c:pt>
                <c:pt idx="116">
                  <c:v>88.9099998474</c:v>
                </c:pt>
                <c:pt idx="117">
                  <c:v>89.7599999905</c:v>
                </c:pt>
                <c:pt idx="118">
                  <c:v>90.8299999237</c:v>
                </c:pt>
                <c:pt idx="119">
                  <c:v>92.2699999809</c:v>
                </c:pt>
                <c:pt idx="120">
                  <c:v>93.16999983789916</c:v>
                </c:pt>
                <c:pt idx="121">
                  <c:v>94.2799999714</c:v>
                </c:pt>
                <c:pt idx="122">
                  <c:v>95.37999987599945</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168.7199997899999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198.2199997899999</c:v>
                </c:pt>
                <c:pt idx="201">
                  <c:v>199.329999924</c:v>
                </c:pt>
                <c:pt idx="202">
                  <c:v>200.089999914</c:v>
                </c:pt>
                <c:pt idx="203">
                  <c:v>201.679999828</c:v>
                </c:pt>
                <c:pt idx="204">
                  <c:v>203.7199997899999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256.7399997709986</c:v>
                </c:pt>
                <c:pt idx="227">
                  <c:v>257.869999886</c:v>
                </c:pt>
                <c:pt idx="228">
                  <c:v>258.859999895</c:v>
                </c:pt>
                <c:pt idx="229">
                  <c:v>259.7299997809992</c:v>
                </c:pt>
                <c:pt idx="230">
                  <c:v>260.829999924</c:v>
                </c:pt>
                <c:pt idx="231">
                  <c:v>261.859999895</c:v>
                </c:pt>
                <c:pt idx="232">
                  <c:v>262.5999999049992</c:v>
                </c:pt>
                <c:pt idx="233">
                  <c:v>263.5399999619966</c:v>
                </c:pt>
                <c:pt idx="234">
                  <c:v>264.5399999619966</c:v>
                </c:pt>
                <c:pt idx="235">
                  <c:v>266.389999866</c:v>
                </c:pt>
                <c:pt idx="236">
                  <c:v>268.549999952</c:v>
                </c:pt>
                <c:pt idx="237">
                  <c:v>273.2999999519949</c:v>
                </c:pt>
                <c:pt idx="238">
                  <c:v>275.549999952</c:v>
                </c:pt>
                <c:pt idx="239">
                  <c:v>276.9799997809992</c:v>
                </c:pt>
                <c:pt idx="240">
                  <c:v>278.109999895</c:v>
                </c:pt>
                <c:pt idx="241">
                  <c:v>279.329999924</c:v>
                </c:pt>
                <c:pt idx="242">
                  <c:v>280.5999999049992</c:v>
                </c:pt>
                <c:pt idx="243">
                  <c:v>281.939999819</c:v>
                </c:pt>
                <c:pt idx="244">
                  <c:v>283.119999886</c:v>
                </c:pt>
                <c:pt idx="245">
                  <c:v>284.7999999519949</c:v>
                </c:pt>
                <c:pt idx="246">
                  <c:v>286.189999819</c:v>
                </c:pt>
                <c:pt idx="247">
                  <c:v>287.389999866</c:v>
                </c:pt>
                <c:pt idx="248">
                  <c:v>288.439999819</c:v>
                </c:pt>
                <c:pt idx="249">
                  <c:v>289.369999886</c:v>
                </c:pt>
                <c:pt idx="250">
                  <c:v>290.199999809</c:v>
                </c:pt>
                <c:pt idx="251">
                  <c:v>291.21999979</c:v>
                </c:pt>
                <c:pt idx="252">
                  <c:v>291.9799997809992</c:v>
                </c:pt>
                <c:pt idx="253">
                  <c:v>292.71999979</c:v>
                </c:pt>
                <c:pt idx="254">
                  <c:v>293.079999924</c:v>
                </c:pt>
                <c:pt idx="255">
                  <c:v>294.4299998279996</c:v>
                </c:pt>
                <c:pt idx="256">
                  <c:v>295.319999933</c:v>
                </c:pt>
                <c:pt idx="257">
                  <c:v>296.069999933</c:v>
                </c:pt>
                <c:pt idx="258">
                  <c:v>296.46999979</c:v>
                </c:pt>
                <c:pt idx="259">
                  <c:v>296.7899999619966</c:v>
                </c:pt>
                <c:pt idx="260">
                  <c:v>297.2999999519949</c:v>
                </c:pt>
                <c:pt idx="261">
                  <c:v>299.4899997709986</c:v>
                </c:pt>
                <c:pt idx="262">
                  <c:v>300.4299998279996</c:v>
                </c:pt>
                <c:pt idx="263">
                  <c:v>301.0</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2.335782524269998</c:v>
                </c:pt>
                <c:pt idx="9">
                  <c:v>2.33369879518</c:v>
                </c:pt>
                <c:pt idx="10">
                  <c:v>2.28492762186</c:v>
                </c:pt>
                <c:pt idx="11">
                  <c:v>2.75121454545</c:v>
                </c:pt>
                <c:pt idx="12">
                  <c:v>2.63898494624</c:v>
                </c:pt>
                <c:pt idx="13">
                  <c:v>2.491605095539997</c:v>
                </c:pt>
                <c:pt idx="14">
                  <c:v>2.591254113349998</c:v>
                </c:pt>
                <c:pt idx="15">
                  <c:v>2.70812765957</c:v>
                </c:pt>
                <c:pt idx="16">
                  <c:v>3.06232098765</c:v>
                </c:pt>
                <c:pt idx="17">
                  <c:v>2.96463073852</c:v>
                </c:pt>
                <c:pt idx="18">
                  <c:v>2.79222033898</c:v>
                </c:pt>
                <c:pt idx="19">
                  <c:v>2.7239772296</c:v>
                </c:pt>
                <c:pt idx="20">
                  <c:v>2.7070848329</c:v>
                </c:pt>
                <c:pt idx="21">
                  <c:v>2.657872909699999</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2.081959623149999</c:v>
                </c:pt>
                <c:pt idx="76">
                  <c:v>1.64653754081</c:v>
                </c:pt>
                <c:pt idx="77">
                  <c:v>1.80725773196</c:v>
                </c:pt>
                <c:pt idx="78">
                  <c:v>2.05075753604</c:v>
                </c:pt>
                <c:pt idx="79">
                  <c:v>2.2112574103</c:v>
                </c:pt>
                <c:pt idx="80">
                  <c:v>2.375402799379997</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2.014684133919999</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ser>
        <c:dLbls>
          <c:showLegendKey val="0"/>
          <c:showVal val="0"/>
          <c:showCatName val="0"/>
          <c:showSerName val="0"/>
          <c:showPercent val="0"/>
          <c:showBubbleSize val="0"/>
        </c:dLbls>
        <c:axId val="124459168"/>
        <c:axId val="131879872"/>
      </c:scatterChart>
      <c:valAx>
        <c:axId val="124459168"/>
        <c:scaling>
          <c:orientation val="minMax"/>
          <c:max val="300.0"/>
          <c:min val="0.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smtClean="0">
                    <a:solidFill>
                      <a:schemeClr val="tx1"/>
                    </a:solidFill>
                  </a:rPr>
                  <a:t>Time</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31879872"/>
        <c:crosses val="autoZero"/>
        <c:crossBetween val="midCat"/>
      </c:valAx>
      <c:valAx>
        <c:axId val="131879872"/>
        <c:scaling>
          <c:orientation val="minMax"/>
          <c:max val="3.5"/>
          <c:min val="0.0"/>
        </c:scaling>
        <c:delete val="0"/>
        <c:axPos val="l"/>
        <c:title>
          <c:tx>
            <c:rich>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r>
                  <a:rPr lang="en-US" b="1" dirty="0" smtClean="0">
                    <a:solidFill>
                      <a:srgbClr val="0070C0"/>
                    </a:solidFill>
                  </a:rPr>
                  <a:t>Throughput</a:t>
                </a:r>
                <a:endParaRPr lang="en-US" b="1" dirty="0">
                  <a:solidFill>
                    <a:srgbClr val="0070C0"/>
                  </a:solidFill>
                </a:endParaRPr>
              </a:p>
            </c:rich>
          </c:tx>
          <c:layout>
            <c:manualLayout>
              <c:xMode val="edge"/>
              <c:yMode val="edge"/>
              <c:x val="0.125217573650394"/>
              <c:y val="0.215464746165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endParaRPr lang="en-US"/>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24459168"/>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EE27E-D0E0-754F-89D9-7E996A41275D}"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D69D-E82F-E54F-B8DC-D196FC61EE80}" type="slidenum">
              <a:rPr lang="en-US" smtClean="0"/>
              <a:t>‹#›</a:t>
            </a:fld>
            <a:endParaRPr lang="en-US"/>
          </a:p>
        </p:txBody>
      </p:sp>
    </p:spTree>
    <p:extLst>
      <p:ext uri="{BB962C8B-B14F-4D97-AF65-F5344CB8AC3E}">
        <p14:creationId xmlns:p14="http://schemas.microsoft.com/office/powerpoint/2010/main" val="5325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I’m going to talk about neural adaptive video streaming with </a:t>
            </a:r>
            <a:r>
              <a:rPr lang="en-US" baseline="0" dirty="0" err="1" smtClean="0"/>
              <a:t>Pensieve</a:t>
            </a:r>
            <a:r>
              <a:rPr lang="en-US" baseline="0" dirty="0" smtClean="0"/>
              <a:t>. This is a joint work with Ravi and Mohammad from MIT. </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0</a:t>
            </a:fld>
            <a:endParaRPr lang="en-US"/>
          </a:p>
        </p:txBody>
      </p:sp>
    </p:spTree>
    <p:extLst>
      <p:ext uri="{BB962C8B-B14F-4D97-AF65-F5344CB8AC3E}">
        <p14:creationId xmlns:p14="http://schemas.microsoft.com/office/powerpoint/2010/main" val="200397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how do we train the neural network? Or in other words, how do we improve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key idea is you run the system, you collect experience data, which is the trajectory of state, action and reward: what state did I visited, what action did I take and what reward did I receive.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train, we basically use gradient descent to move the neural network parameters in a direction that can increase the reward.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Remember, the goal is to maximize total reward, we can take the gradient of the total reward and move the neural net parameter in the direction of the gradient. </a:t>
            </a:r>
          </a:p>
          <a:p>
            <a:endParaRPr lang="en-US" baseline="0" dirty="0" smtClean="0"/>
          </a:p>
          <a:p>
            <a:r>
              <a:rPr lang="en-US" baseline="0" dirty="0" smtClean="0"/>
              <a:t>[click] In practice, the gradient of total reward can be estimated empirically from the experience data.</a:t>
            </a:r>
          </a:p>
          <a:p>
            <a:endParaRPr lang="en-US" baseline="0" dirty="0" smtClean="0"/>
          </a:p>
          <a:p>
            <a:r>
              <a:rPr lang="en-US" baseline="0" dirty="0" smtClean="0"/>
              <a:t>The details of this math and the specific algorithm is in the paper, but the key take away is that we train the neural network essentially through a guided process of trial and error, exploring different actions and learning what actions provide better reward.</a:t>
            </a:r>
          </a:p>
        </p:txBody>
      </p:sp>
      <p:sp>
        <p:nvSpPr>
          <p:cNvPr id="4" name="Slide Number Placeholder 3"/>
          <p:cNvSpPr>
            <a:spLocks noGrp="1"/>
          </p:cNvSpPr>
          <p:nvPr>
            <p:ph type="sldNum" sz="quarter" idx="10"/>
          </p:nvPr>
        </p:nvSpPr>
        <p:spPr/>
        <p:txBody>
          <a:bodyPr/>
          <a:lstStyle/>
          <a:p>
            <a:fld id="{E958D69D-E82F-E54F-B8DC-D196FC61EE80}" type="slidenum">
              <a:rPr lang="en-US" smtClean="0"/>
              <a:t>9</a:t>
            </a:fld>
            <a:endParaRPr lang="en-US"/>
          </a:p>
        </p:txBody>
      </p:sp>
    </p:spTree>
    <p:extLst>
      <p:ext uri="{BB962C8B-B14F-4D97-AF65-F5344CB8AC3E}">
        <p14:creationId xmlns:p14="http://schemas.microsoft.com/office/powerpoint/2010/main" val="170286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At a high level, there are some nice properties of this Reinforcement Learning framework that fit exactly for the bitrate adaptation problem.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smtClean="0"/>
              <a:t>in a data-driven way</a:t>
            </a:r>
            <a:r>
              <a:rPr lang="en-US" sz="1200" kern="1200" baseline="0" dirty="0" smtClean="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Also, the framework allows you to optimize for a high level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as long as we can represent it through the reward signal.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10</a:t>
            </a:fld>
            <a:endParaRPr lang="en-US"/>
          </a:p>
        </p:txBody>
      </p:sp>
    </p:spTree>
    <p:extLst>
      <p:ext uri="{BB962C8B-B14F-4D97-AF65-F5344CB8AC3E}">
        <p14:creationId xmlns:p14="http://schemas.microsoft.com/office/powerpoint/2010/main" val="160966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in our actual implementation, we built a parallel training system to speed up the training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first collect large corpus of network traces from various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Using these traces, we have multiple workers that simulate the video streaming session over randomly sampled network traces.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parallel workers collect experience in the form of [state, action, reward] and communicate with a master.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master will compute the gradient using the method I described, and periodically update the neural net parameters, and send them back to the workers.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training will continue for roughly 10,000 video streaming sessions, until the bitrate adaptation policy converges.</a:t>
            </a:r>
          </a:p>
        </p:txBody>
      </p:sp>
      <p:sp>
        <p:nvSpPr>
          <p:cNvPr id="4" name="Slide Number Placeholder 3"/>
          <p:cNvSpPr>
            <a:spLocks noGrp="1"/>
          </p:cNvSpPr>
          <p:nvPr>
            <p:ph type="sldNum" sz="quarter" idx="10"/>
          </p:nvPr>
        </p:nvSpPr>
        <p:spPr/>
        <p:txBody>
          <a:bodyPr/>
          <a:lstStyle/>
          <a:p>
            <a:fld id="{E958D69D-E82F-E54F-B8DC-D196FC61EE80}" type="slidenum">
              <a:rPr lang="en-US" smtClean="0"/>
              <a:t>11</a:t>
            </a:fld>
            <a:endParaRPr lang="en-US"/>
          </a:p>
        </p:txBody>
      </p:sp>
    </p:spTree>
    <p:extLst>
      <p:ext uri="{BB962C8B-B14F-4D97-AF65-F5344CB8AC3E}">
        <p14:creationId xmlns:p14="http://schemas.microsoft.com/office/powerpoint/2010/main" val="56605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Now let me show you a quick demo of </a:t>
            </a:r>
            <a:r>
              <a:rPr lang="en-US" baseline="0" dirty="0" err="1" smtClean="0"/>
              <a:t>Pensieve</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Pensieve</a:t>
            </a:r>
            <a:r>
              <a:rPr lang="en-US" baseline="0" dirty="0" smtClean="0"/>
              <a:t> is shown on the top and the state-of-the-art comparing scheme </a:t>
            </a:r>
            <a:r>
              <a:rPr lang="en-US" baseline="0" dirty="0" err="1" smtClean="0"/>
              <a:t>robustMPC</a:t>
            </a:r>
            <a:r>
              <a:rPr lang="en-US" baseline="0" dirty="0" smtClean="0"/>
              <a:t> is shown on the bottom.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black curve shows the network throughput,  you can see the inherent variability and [click] some chances of outages in the network. A good bitrate adaptation policy for this network, should strategically maintain some amount of buffer to deal with the risk of sudden degradation of network throughput.</a:t>
            </a:r>
          </a:p>
          <a:p>
            <a:endParaRPr lang="en-US" baseline="0" dirty="0" smtClean="0"/>
          </a:p>
          <a:p>
            <a:r>
              <a:rPr lang="en-US" baseline="0" dirty="0" smtClean="0"/>
              <a:t>The buffer occupancy of the two schemes are also plotted.</a:t>
            </a:r>
          </a:p>
          <a:p>
            <a:endParaRPr lang="en-US" baseline="0" dirty="0" smtClean="0"/>
          </a:p>
          <a:p>
            <a:r>
              <a:rPr lang="en-US" baseline="0" dirty="0" smtClean="0"/>
              <a:t>(Play video)</a:t>
            </a:r>
          </a:p>
          <a:p>
            <a:endParaRPr lang="en-US" baseline="0" dirty="0" smtClean="0"/>
          </a:p>
          <a:p>
            <a:r>
              <a:rPr lang="en-US" baseline="0" dirty="0" smtClean="0"/>
              <a:t>In the beginning, the network throughput is relatively stable. Since MPC only considers current and local throughput conditions, it quickly shifts to a higher bit rate. </a:t>
            </a:r>
            <a:r>
              <a:rPr lang="en-US" baseline="0" dirty="0" err="1" smtClean="0"/>
              <a:t>Pensieve</a:t>
            </a:r>
            <a:r>
              <a:rPr lang="en-US" baseline="0" dirty="0" smtClean="0"/>
              <a:t> however, has observed from many many such network examples, that understand there's a chance of outage. Therefore it plays more cautiously and builds up its buffer. </a:t>
            </a:r>
          </a:p>
          <a:p>
            <a:endParaRPr lang="en-US" baseline="0" dirty="0" smtClean="0"/>
          </a:p>
          <a:p>
            <a:r>
              <a:rPr lang="en-US" baseline="0" dirty="0" smtClean="0"/>
              <a:t>Now the network comes to an outage period, and MPC wouldn’t have any buffer to play and it suffers from severe </a:t>
            </a:r>
            <a:r>
              <a:rPr lang="en-US" baseline="0" dirty="0" err="1" smtClean="0"/>
              <a:t>rebuffering</a:t>
            </a:r>
            <a:r>
              <a:rPr lang="en-US" baseline="0" dirty="0" smtClean="0"/>
              <a:t>. </a:t>
            </a:r>
            <a:r>
              <a:rPr lang="en-US" baseline="0" dirty="0" err="1" smtClean="0"/>
              <a:t>Pensieve</a:t>
            </a:r>
            <a:r>
              <a:rPr lang="en-US" baseline="0" dirty="0" smtClean="0"/>
              <a:t> however, have enough cushion and can gracefully shift to lower bitrate without stopping. </a:t>
            </a:r>
          </a:p>
          <a:p>
            <a:endParaRPr lang="en-US" baseline="0" dirty="0" smtClean="0"/>
          </a:p>
          <a:p>
            <a:r>
              <a:rPr lang="en-US" baseline="0" dirty="0" smtClean="0"/>
              <a:t>This little example shows that </a:t>
            </a:r>
            <a:r>
              <a:rPr lang="en-US" baseline="0" dirty="0" err="1" smtClean="0"/>
              <a:t>Pensieve</a:t>
            </a:r>
            <a:r>
              <a:rPr lang="en-US" baseline="0" dirty="0" smtClean="0"/>
              <a:t> has a way to understand the underlining characteristic of this network.</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12</a:t>
            </a:fld>
            <a:endParaRPr lang="en-US"/>
          </a:p>
        </p:txBody>
      </p:sp>
    </p:spTree>
    <p:extLst>
      <p:ext uri="{BB962C8B-B14F-4D97-AF65-F5344CB8AC3E}">
        <p14:creationId xmlns:p14="http://schemas.microsoft.com/office/powerpoint/2010/main" val="195359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a:t>
            </a:r>
            <a:r>
              <a:rPr lang="en-US" baseline="0" dirty="0" smtClean="0"/>
              <a:t> you a wide range of experiments that we did.</a:t>
            </a:r>
            <a:endParaRPr lang="en-US" dirty="0" smtClean="0"/>
          </a:p>
          <a:p>
            <a:endParaRPr lang="en-US" dirty="0" smtClean="0"/>
          </a:p>
          <a:p>
            <a:r>
              <a:rPr lang="en-US" dirty="0" smtClean="0"/>
              <a:t>We did</a:t>
            </a:r>
            <a:r>
              <a:rPr lang="en-US" baseline="0" dirty="0" smtClean="0"/>
              <a:t> our actual comparison with other schemes using real network traces, a 3G cellular network and a broadband network. Each dataset has 1000 traces, each about 300 seconds long. The video we tested is around 200 seconds long, and is </a:t>
            </a:r>
            <a:r>
              <a:rPr lang="en-US" baseline="0" dirty="0" err="1" smtClean="0"/>
              <a:t>ecnoded</a:t>
            </a:r>
            <a:r>
              <a:rPr lang="en-US" baseline="0" dirty="0" smtClean="0"/>
              <a:t> in 6 bitrates. We put the video server in a apache server, and a DASH video client in a google chrome browser. </a:t>
            </a:r>
          </a:p>
          <a:p>
            <a:endParaRPr lang="en-US" baseline="0" dirty="0" smtClean="0"/>
          </a:p>
          <a:p>
            <a:r>
              <a:rPr lang="en-US" baseline="0" dirty="0" smtClean="0"/>
              <a:t>Here are the the CDF of </a:t>
            </a:r>
            <a:r>
              <a:rPr lang="en-US" baseline="0" dirty="0" err="1" smtClean="0"/>
              <a:t>QoE</a:t>
            </a:r>
            <a:r>
              <a:rPr lang="en-US" baseline="0" dirty="0" smtClean="0"/>
              <a:t> of the existing schemes. This </a:t>
            </a:r>
            <a:r>
              <a:rPr lang="en-US" baseline="0" dirty="0" err="1" smtClean="0"/>
              <a:t>QoE</a:t>
            </a:r>
            <a:r>
              <a:rPr lang="en-US" baseline="0" dirty="0" smtClean="0"/>
              <a:t> objective considers bitrates, </a:t>
            </a:r>
            <a:r>
              <a:rPr lang="en-US" baseline="0" dirty="0" err="1" smtClean="0"/>
              <a:t>rebuffering</a:t>
            </a:r>
            <a:r>
              <a:rPr lang="en-US" baseline="0" dirty="0" smtClean="0"/>
              <a:t> and smoothness. </a:t>
            </a:r>
          </a:p>
          <a:p>
            <a:endParaRPr lang="en-US" baseline="0" dirty="0" smtClean="0"/>
          </a:p>
          <a:p>
            <a:r>
              <a:rPr lang="en-US" baseline="0" dirty="0" smtClean="0"/>
              <a:t>And this is what </a:t>
            </a:r>
            <a:r>
              <a:rPr lang="en-US" baseline="0" dirty="0" err="1" smtClean="0"/>
              <a:t>Pensieve</a:t>
            </a:r>
            <a:r>
              <a:rPr lang="en-US" baseline="0" dirty="0" smtClean="0"/>
              <a:t> achieves. </a:t>
            </a:r>
          </a:p>
          <a:p>
            <a:endParaRPr lang="en-US" baseline="0" dirty="0" smtClean="0"/>
          </a:p>
          <a:p>
            <a:r>
              <a:rPr lang="en-US" baseline="0" dirty="0" smtClean="0"/>
              <a:t>We can also obtain an offline optimal using dynamic programming. </a:t>
            </a:r>
            <a:r>
              <a:rPr lang="en-US" sz="1200" b="0" i="0" kern="1200" dirty="0" smtClean="0">
                <a:solidFill>
                  <a:schemeClr val="tx1"/>
                </a:solidFill>
                <a:effectLst/>
                <a:latin typeface="+mn-lt"/>
                <a:ea typeface="+mn-ea"/>
                <a:cs typeface="+mn-cs"/>
              </a:rPr>
              <a:t>Offline optimal serves as an upper bound to any scheme with perfect information about future network throughput,</a:t>
            </a:r>
            <a:r>
              <a:rPr lang="en-US" sz="1200" b="0" i="0" kern="1200" baseline="0" dirty="0" smtClean="0">
                <a:solidFill>
                  <a:schemeClr val="tx1"/>
                </a:solidFill>
                <a:effectLst/>
                <a:latin typeface="+mn-lt"/>
                <a:ea typeface="+mn-ea"/>
                <a:cs typeface="+mn-cs"/>
              </a:rPr>
              <a:t> which is not practical.</a:t>
            </a:r>
            <a:r>
              <a:rPr lang="en-US" baseline="0" dirty="0" smtClean="0"/>
              <a:t> </a:t>
            </a:r>
            <a:r>
              <a:rPr lang="en-US" baseline="0" dirty="0" err="1" smtClean="0"/>
              <a:t>Nontheless</a:t>
            </a:r>
            <a:r>
              <a:rPr lang="en-US" baseline="0" dirty="0" smtClean="0"/>
              <a:t>, </a:t>
            </a:r>
            <a:r>
              <a:rPr lang="en-US" baseline="0" dirty="0" err="1" smtClean="0"/>
              <a:t>Pensieve</a:t>
            </a:r>
            <a:r>
              <a:rPr lang="en-US" baseline="0" dirty="0" smtClean="0"/>
              <a:t> is still very close to the offline optimal.</a:t>
            </a:r>
          </a:p>
          <a:p>
            <a:endParaRPr lang="en-US" baseline="0" dirty="0" smtClean="0"/>
          </a:p>
          <a:p>
            <a:r>
              <a:rPr lang="en-US" baseline="0" dirty="0" smtClean="0"/>
              <a:t>Overall, </a:t>
            </a:r>
            <a:r>
              <a:rPr lang="en-US" baseline="0" dirty="0" err="1" smtClean="0"/>
              <a:t>Pensieve</a:t>
            </a:r>
            <a:r>
              <a:rPr lang="en-US" baseline="0" dirty="0" smtClean="0"/>
              <a:t> improves the average </a:t>
            </a:r>
            <a:r>
              <a:rPr lang="en-US" baseline="0" dirty="0" err="1" smtClean="0"/>
              <a:t>QoE</a:t>
            </a:r>
            <a:r>
              <a:rPr lang="en-US" baseline="0" dirty="0" smtClean="0"/>
              <a:t> by 12-25% over the best previous scheme, and only within 9-14% to the offline optimal.</a:t>
            </a:r>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13</a:t>
            </a:fld>
            <a:endParaRPr lang="en-US"/>
          </a:p>
        </p:txBody>
      </p:sp>
    </p:spTree>
    <p:extLst>
      <p:ext uri="{BB962C8B-B14F-4D97-AF65-F5344CB8AC3E}">
        <p14:creationId xmlns:p14="http://schemas.microsoft.com/office/powerpoint/2010/main" val="14494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a:t>
            </a:r>
            <a:r>
              <a:rPr lang="en-US" baseline="0" dirty="0" smtClean="0"/>
              <a:t> a bit deeper, we can actually breakdown [click] each term in the </a:t>
            </a:r>
            <a:r>
              <a:rPr lang="en-US" baseline="0" dirty="0" err="1" smtClean="0"/>
              <a:t>QoE</a:t>
            </a:r>
            <a:r>
              <a:rPr lang="en-US" baseline="0" dirty="0" smtClean="0"/>
              <a:t> objective and see how each scheme performs. </a:t>
            </a:r>
          </a:p>
          <a:p>
            <a:endParaRPr lang="en-US" baseline="0" dirty="0" smtClean="0"/>
          </a:p>
          <a:p>
            <a:r>
              <a:rPr lang="en-US" baseline="0" dirty="0" smtClean="0"/>
              <a:t>[click] </a:t>
            </a:r>
          </a:p>
          <a:p>
            <a:endParaRPr lang="en-US" baseline="0" dirty="0" smtClean="0"/>
          </a:p>
          <a:p>
            <a:r>
              <a:rPr lang="en-US" baseline="0" dirty="0" smtClean="0"/>
              <a:t>This shows more clearly where </a:t>
            </a:r>
            <a:r>
              <a:rPr lang="en-US" baseline="0" dirty="0" err="1" smtClean="0"/>
              <a:t>Pensieve</a:t>
            </a:r>
            <a:r>
              <a:rPr lang="en-US" baseline="0" dirty="0" smtClean="0"/>
              <a:t> wins.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Notice that </a:t>
            </a:r>
            <a:r>
              <a:rPr lang="en-US" baseline="0" dirty="0" err="1" smtClean="0"/>
              <a:t>Pensieve</a:t>
            </a:r>
            <a:r>
              <a:rPr lang="en-US" baseline="0" dirty="0" smtClean="0"/>
              <a:t> is not outperforming existing schemes in every dimension. But </a:t>
            </a:r>
            <a:r>
              <a:rPr lang="en-US" baseline="0" dirty="0" err="1" smtClean="0"/>
              <a:t>Pensieve</a:t>
            </a:r>
            <a:r>
              <a:rPr lang="en-US" baseline="0" dirty="0" smtClean="0"/>
              <a:t> is able to achieve the best collective </a:t>
            </a:r>
            <a:r>
              <a:rPr lang="en-US" baseline="0" dirty="0" err="1" smtClean="0"/>
              <a:t>QoE</a:t>
            </a:r>
            <a:r>
              <a:rPr lang="en-US" baseline="0" dirty="0" smtClean="0"/>
              <a:t> by balancing different conflicting factors.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Pensieve</a:t>
            </a:r>
            <a:r>
              <a:rPr lang="en-US" baseline="0" dirty="0" smtClean="0"/>
              <a:t> achieve similar average bitrate as other schemes, [click] but reduces </a:t>
            </a:r>
            <a:r>
              <a:rPr lang="en-US" baseline="0" dirty="0" err="1" smtClean="0"/>
              <a:t>rebuffering</a:t>
            </a:r>
            <a:r>
              <a:rPr lang="en-US" baseline="0" dirty="0" smtClean="0"/>
              <a:t> by 10-30% compared with the second best scheme. </a:t>
            </a:r>
          </a:p>
        </p:txBody>
      </p:sp>
      <p:sp>
        <p:nvSpPr>
          <p:cNvPr id="4" name="Slide Number Placeholder 3"/>
          <p:cNvSpPr>
            <a:spLocks noGrp="1"/>
          </p:cNvSpPr>
          <p:nvPr>
            <p:ph type="sldNum" sz="quarter" idx="10"/>
          </p:nvPr>
        </p:nvSpPr>
        <p:spPr/>
        <p:txBody>
          <a:bodyPr/>
          <a:lstStyle/>
          <a:p>
            <a:fld id="{E958D69D-E82F-E54F-B8DC-D196FC61EE80}" type="slidenum">
              <a:rPr lang="en-US" smtClean="0"/>
              <a:t>14</a:t>
            </a:fld>
            <a:endParaRPr lang="en-US"/>
          </a:p>
        </p:txBody>
      </p:sp>
    </p:spTree>
    <p:extLst>
      <p:ext uri="{BB962C8B-B14F-4D97-AF65-F5344CB8AC3E}">
        <p14:creationId xmlns:p14="http://schemas.microsoft.com/office/powerpoint/2010/main" val="193367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a critical question you may ask about learning based system is whether or not it can generalize. In our main comparison results, </a:t>
            </a:r>
            <a:r>
              <a:rPr lang="en-US" baseline="0" dirty="0" err="1" smtClean="0"/>
              <a:t>Pensieve</a:t>
            </a:r>
            <a:r>
              <a:rPr lang="en-US" baseline="0" dirty="0" smtClean="0"/>
              <a:t> outperforms others in its testing dataset, which means </a:t>
            </a:r>
            <a:r>
              <a:rPr lang="en-US" baseline="0" dirty="0" err="1" smtClean="0"/>
              <a:t>Pensieve</a:t>
            </a:r>
            <a:r>
              <a:rPr lang="en-US" baseline="0" dirty="0" smtClean="0"/>
              <a:t> didn’t see those traces during its training time. But the training and testing data is drawn from the same dataset, which means the underlining network behavior are pretty much the same. </a:t>
            </a:r>
          </a:p>
          <a:p>
            <a:endParaRPr lang="en-US" baseline="0" dirty="0" smtClean="0"/>
          </a:p>
          <a:p>
            <a:r>
              <a:rPr lang="en-US" baseline="0" dirty="0" smtClean="0"/>
              <a:t>But in practice, video may be streamed over all different kinds of networks, some of which has never been seven before.</a:t>
            </a:r>
          </a:p>
          <a:p>
            <a:endParaRPr lang="en-US" baseline="0" dirty="0" smtClean="0"/>
          </a:p>
          <a:p>
            <a:r>
              <a:rPr lang="en-US" baseline="0" dirty="0" smtClean="0"/>
              <a:t>So we tried to evaluate </a:t>
            </a:r>
            <a:r>
              <a:rPr lang="en-US" baseline="0" dirty="0" err="1" smtClean="0"/>
              <a:t>Pensieve's</a:t>
            </a:r>
            <a:r>
              <a:rPr lang="en-US" baseline="0" dirty="0" smtClean="0"/>
              <a:t> ability to </a:t>
            </a:r>
            <a:r>
              <a:rPr lang="en-US" baseline="0" dirty="0" err="1" smtClean="0"/>
              <a:t>generlize</a:t>
            </a:r>
            <a:r>
              <a:rPr lang="en-US" baseline="0" dirty="0" smtClean="0"/>
              <a:t>. </a:t>
            </a:r>
          </a:p>
          <a:p>
            <a:endParaRPr lang="en-US" baseline="0" dirty="0" smtClean="0"/>
          </a:p>
          <a:p>
            <a:r>
              <a:rPr lang="en-US" baseline="0" dirty="0" smtClean="0"/>
              <a:t>[click] Here are the real network traces on which we will test our scheme. Instead of training the learning agent with this real network, we train it with purely synthetic network. [click] </a:t>
            </a:r>
          </a:p>
          <a:p>
            <a:endParaRPr lang="en-US" baseline="0" dirty="0" smtClean="0"/>
          </a:p>
          <a:p>
            <a:r>
              <a:rPr lang="en-US" baseline="0" dirty="0" smtClean="0"/>
              <a:t>How do we generate the synthetic network trace? Well, we actually did something very simple. We didn't try to fit the real network trace, [click] we just pick a Hidden Markov model that we thought will create a diverse set of network in terms of network throughput, variation and probability of transition between throughput levels. [click] And we sweep the parameters to crate a very diverse set of network traces. Here's some samples of the synthetic trace.</a:t>
            </a:r>
          </a:p>
          <a:p>
            <a:endParaRPr lang="en-US" baseline="0" dirty="0" smtClean="0"/>
          </a:p>
          <a:p>
            <a:r>
              <a:rPr lang="en-US" baseline="0" dirty="0" smtClean="0"/>
              <a:t>As you can see, there are some similarity between the datasets, the synthetic trace resembles the real networks to some degree, but they are not exactly the same </a:t>
            </a:r>
            <a:r>
              <a:rPr lang="mr-IN" baseline="0" dirty="0" smtClean="0"/>
              <a:t>–</a:t>
            </a:r>
            <a:r>
              <a:rPr lang="en-US" baseline="0" dirty="0" smtClean="0"/>
              <a:t> the synthetic network doesn’t capture all the details you may see in real networks. For example, in our case the transition between the throughput level is sudden but in reality it can be much more smooth. </a:t>
            </a:r>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15</a:t>
            </a:fld>
            <a:endParaRPr lang="en-US"/>
          </a:p>
        </p:txBody>
      </p:sp>
    </p:spTree>
    <p:extLst>
      <p:ext uri="{BB962C8B-B14F-4D97-AF65-F5344CB8AC3E}">
        <p14:creationId xmlns:p14="http://schemas.microsoft.com/office/powerpoint/2010/main" val="207622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take the </a:t>
            </a:r>
            <a:r>
              <a:rPr lang="en-US" baseline="0" dirty="0" err="1" smtClean="0"/>
              <a:t>Pensieve</a:t>
            </a:r>
            <a:r>
              <a:rPr lang="en-US" baseline="0" dirty="0" smtClean="0"/>
              <a:t> agent trained on synthetic network and test it on the real network trace.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turns out there’s only 5% degradation [click] compared with the </a:t>
            </a:r>
            <a:r>
              <a:rPr lang="en-US" baseline="0" dirty="0" err="1" smtClean="0"/>
              <a:t>Pensieve</a:t>
            </a:r>
            <a:r>
              <a:rPr lang="en-US" baseline="0" dirty="0" smtClean="0"/>
              <a:t> agent that was actually trained on real network, and is still better than the state-of-art scheme.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this suggests something very interesting. It shows we can train very robust and powerful models without even collecting a large amount of real network data. Also It means this agent is not just doing pattern recognition, it’s learning a control logic that is generalizable across datasets. </a:t>
            </a:r>
          </a:p>
        </p:txBody>
      </p:sp>
      <p:sp>
        <p:nvSpPr>
          <p:cNvPr id="4" name="Slide Number Placeholder 3"/>
          <p:cNvSpPr>
            <a:spLocks noGrp="1"/>
          </p:cNvSpPr>
          <p:nvPr>
            <p:ph type="sldNum" sz="quarter" idx="10"/>
          </p:nvPr>
        </p:nvSpPr>
        <p:spPr/>
        <p:txBody>
          <a:bodyPr/>
          <a:lstStyle/>
          <a:p>
            <a:fld id="{E958D69D-E82F-E54F-B8DC-D196FC61EE80}" type="slidenum">
              <a:rPr lang="en-US" smtClean="0"/>
              <a:t>16</a:t>
            </a:fld>
            <a:endParaRPr lang="en-US"/>
          </a:p>
        </p:txBody>
      </p:sp>
    </p:spTree>
    <p:extLst>
      <p:ext uri="{BB962C8B-B14F-4D97-AF65-F5344CB8AC3E}">
        <p14:creationId xmlns:p14="http://schemas.microsoft.com/office/powerpoint/2010/main" val="73517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lot more evaluations that we did in the paper but I don’t have time to cover in details, let me just summarize the highlights </a:t>
            </a:r>
            <a:r>
              <a:rPr lang="mr-IN" baseline="0" dirty="0" smtClean="0"/>
              <a:t>–</a:t>
            </a:r>
            <a:endParaRPr lang="en-US" baseline="0" dirty="0" smtClean="0"/>
          </a:p>
          <a:p>
            <a:endParaRPr lang="en-US" baseline="0" dirty="0" smtClean="0"/>
          </a:p>
          <a:p>
            <a:r>
              <a:rPr lang="en-US" baseline="0" dirty="0" smtClean="0"/>
              <a:t>We </a:t>
            </a:r>
            <a:r>
              <a:rPr lang="en-US" baseline="0" dirty="0" err="1" smtClean="0"/>
              <a:t>depolyed</a:t>
            </a:r>
            <a:r>
              <a:rPr lang="en-US" baseline="0" dirty="0" smtClean="0"/>
              <a:t> </a:t>
            </a:r>
            <a:r>
              <a:rPr lang="en-US" baseline="0" dirty="0" err="1" smtClean="0"/>
              <a:t>Pensieve</a:t>
            </a:r>
            <a:r>
              <a:rPr lang="en-US" baseline="0" dirty="0" smtClean="0"/>
              <a:t> in the wild with different kinds of real world network conditions. </a:t>
            </a:r>
          </a:p>
          <a:p>
            <a:endParaRPr lang="en-US" baseline="0" dirty="0" smtClean="0"/>
          </a:p>
          <a:p>
            <a:r>
              <a:rPr lang="en-US" baseline="0" dirty="0" smtClean="0"/>
              <a:t>We performed a controlled experiment to test how far </a:t>
            </a:r>
            <a:r>
              <a:rPr lang="en-US" baseline="0" dirty="0" err="1" smtClean="0"/>
              <a:t>Pensieve</a:t>
            </a:r>
            <a:r>
              <a:rPr lang="en-US" baseline="0" dirty="0" smtClean="0"/>
              <a:t> is from the attainable online optimal.</a:t>
            </a:r>
          </a:p>
          <a:p>
            <a:endParaRPr lang="en-US" baseline="0" dirty="0" smtClean="0"/>
          </a:p>
          <a:p>
            <a:r>
              <a:rPr lang="en-US" baseline="0" dirty="0" smtClean="0"/>
              <a:t>We also have an extension in </a:t>
            </a:r>
            <a:r>
              <a:rPr lang="en-US" baseline="0" dirty="0" err="1" smtClean="0"/>
              <a:t>Pensieve’s</a:t>
            </a:r>
            <a:r>
              <a:rPr lang="en-US" baseline="0" dirty="0" smtClean="0"/>
              <a:t> design to support multiple videos using a single model. </a:t>
            </a:r>
          </a:p>
          <a:p>
            <a:endParaRPr lang="en-US" baseline="0" dirty="0" smtClean="0"/>
          </a:p>
          <a:p>
            <a:r>
              <a:rPr lang="en-US" baseline="0" dirty="0" smtClean="0"/>
              <a:t>And we've done sensitivity analysis about system parameters.</a:t>
            </a:r>
          </a:p>
          <a:p>
            <a:endParaRPr lang="en-US" baseline="0" dirty="0" smtClean="0"/>
          </a:p>
          <a:p>
            <a:r>
              <a:rPr lang="en-US" baseline="0" dirty="0" smtClean="0"/>
              <a:t>--</a:t>
            </a:r>
          </a:p>
          <a:p>
            <a:endParaRPr lang="en-US" baseline="0" dirty="0" smtClean="0"/>
          </a:p>
          <a:p>
            <a:r>
              <a:rPr lang="en-US" baseline="0" dirty="0" smtClean="0"/>
              <a:t>(Details:</a:t>
            </a:r>
          </a:p>
          <a:p>
            <a:endParaRPr lang="en-US" baseline="0" dirty="0" smtClean="0"/>
          </a:p>
          <a:p>
            <a:r>
              <a:rPr lang="en-US" baseline="0" dirty="0" smtClean="0"/>
              <a:t>To test real world practicality, we took the learning agent that is trained with past network traces and deploy in the wild. We tested with Verizon LTE, a public </a:t>
            </a:r>
            <a:r>
              <a:rPr lang="en-US" baseline="0" dirty="0" err="1" smtClean="0"/>
              <a:t>WiFi</a:t>
            </a:r>
            <a:r>
              <a:rPr lang="en-US" baseline="0" dirty="0" smtClean="0"/>
              <a:t> and when I travelled back to China an international link between Shanghai and Boston. It turns out </a:t>
            </a:r>
            <a:r>
              <a:rPr lang="en-US" baseline="0" dirty="0" err="1" smtClean="0"/>
              <a:t>Pensieve</a:t>
            </a:r>
            <a:r>
              <a:rPr lang="en-US" baseline="0" dirty="0" smtClean="0"/>
              <a:t> can still outperform the best comparing schemes by a sizable margin in those real networks.</a:t>
            </a:r>
          </a:p>
          <a:p>
            <a:endParaRPr lang="en-US" baseline="0" dirty="0" smtClean="0"/>
          </a:p>
          <a:p>
            <a:r>
              <a:rPr lang="en-US" baseline="0" dirty="0" smtClean="0"/>
              <a:t>We also did a controlled experiment to see how far </a:t>
            </a:r>
            <a:r>
              <a:rPr lang="en-US" baseline="0" dirty="0" err="1" smtClean="0"/>
              <a:t>Pensieve</a:t>
            </a:r>
            <a:r>
              <a:rPr lang="en-US" baseline="0" dirty="0" smtClean="0"/>
              <a:t> is from the online achievable optimal. The problem with getting a statistical optimal scheme in real network is that we can’t really determine the exact network characteristics. So we construct a controlled network and use dynamic programming to obtain an online optimal. Then we train a </a:t>
            </a:r>
            <a:r>
              <a:rPr lang="en-US" baseline="0" dirty="0" err="1" smtClean="0"/>
              <a:t>Pensieve</a:t>
            </a:r>
            <a:r>
              <a:rPr lang="en-US" baseline="0" dirty="0" smtClean="0"/>
              <a:t> agent in this environment using exactly the same setting as before. It turns out </a:t>
            </a:r>
            <a:r>
              <a:rPr lang="en-US" baseline="0" dirty="0" err="1" smtClean="0"/>
              <a:t>Pensieve</a:t>
            </a:r>
            <a:r>
              <a:rPr lang="en-US" baseline="0" dirty="0" smtClean="0"/>
              <a:t> can actually discover a policy that is very close to the achievable optimal. We think this is an interesting experiment </a:t>
            </a:r>
            <a:r>
              <a:rPr lang="mr-IN" baseline="0" dirty="0" smtClean="0"/>
              <a:t>–</a:t>
            </a:r>
            <a:r>
              <a:rPr lang="en-US" baseline="0" dirty="0" smtClean="0"/>
              <a:t>- It not only shows </a:t>
            </a:r>
            <a:r>
              <a:rPr lang="en-US" baseline="0" dirty="0" err="1" smtClean="0"/>
              <a:t>Pensieve</a:t>
            </a:r>
            <a:r>
              <a:rPr lang="en-US" baseline="0" dirty="0" smtClean="0"/>
              <a:t> is capable of learning the optimal scheme, it but also provide a scientific way to test how far a scheme is from the attainable optimal.</a:t>
            </a:r>
          </a:p>
          <a:p>
            <a:endParaRPr lang="en-US" baseline="0" dirty="0" smtClean="0"/>
          </a:p>
          <a:p>
            <a:r>
              <a:rPr lang="en-US" baseline="0" dirty="0" smtClean="0"/>
              <a:t>As an extension, we also have an enhancement in </a:t>
            </a:r>
            <a:r>
              <a:rPr lang="en-US" baseline="0" dirty="0" err="1" smtClean="0"/>
              <a:t>Pensieve’s</a:t>
            </a:r>
            <a:r>
              <a:rPr lang="en-US" baseline="0" dirty="0" smtClean="0"/>
              <a:t> design to support multiple videos. The key idea is we include the properties of a video in the state space, and modify the action space such that it can choose among variable number of bitrates. The experiments show this enhancement allows </a:t>
            </a:r>
            <a:r>
              <a:rPr lang="en-US" baseline="0" dirty="0" err="1" smtClean="0"/>
              <a:t>Pensieve</a:t>
            </a:r>
            <a:r>
              <a:rPr lang="en-US" baseline="0" dirty="0" smtClean="0"/>
              <a:t> to generalize well even on a new unseen video.)</a:t>
            </a:r>
          </a:p>
        </p:txBody>
      </p:sp>
      <p:sp>
        <p:nvSpPr>
          <p:cNvPr id="4" name="Slide Number Placeholder 3"/>
          <p:cNvSpPr>
            <a:spLocks noGrp="1"/>
          </p:cNvSpPr>
          <p:nvPr>
            <p:ph type="sldNum" sz="quarter" idx="10"/>
          </p:nvPr>
        </p:nvSpPr>
        <p:spPr/>
        <p:txBody>
          <a:bodyPr/>
          <a:lstStyle/>
          <a:p>
            <a:fld id="{E958D69D-E82F-E54F-B8DC-D196FC61EE80}" type="slidenum">
              <a:rPr lang="en-US" smtClean="0"/>
              <a:t>17</a:t>
            </a:fld>
            <a:endParaRPr lang="en-US"/>
          </a:p>
        </p:txBody>
      </p:sp>
    </p:spTree>
    <p:extLst>
      <p:ext uri="{BB962C8B-B14F-4D97-AF65-F5344CB8AC3E}">
        <p14:creationId xmlns:p14="http://schemas.microsoft.com/office/powerpoint/2010/main" val="24316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Pensieve</a:t>
            </a:r>
            <a:r>
              <a:rPr lang="en-US" dirty="0" smtClean="0"/>
              <a:t> is one of the </a:t>
            </a:r>
            <a:r>
              <a:rPr lang="en-US" baseline="0" dirty="0" smtClean="0"/>
              <a:t>first network systems that uses the cutting edge reinforcement learning techniques. These </a:t>
            </a:r>
            <a:r>
              <a:rPr lang="en-US" baseline="0" dirty="0" err="1" smtClean="0"/>
              <a:t>technqiues</a:t>
            </a:r>
            <a:r>
              <a:rPr lang="en-US" baseline="0" dirty="0" smtClean="0"/>
              <a:t> can be applied to many other networking control problems as well. Here we just want to share a few lessons we learned over the course of developing </a:t>
            </a:r>
            <a:r>
              <a:rPr lang="en-US" baseline="0" dirty="0" err="1" smtClean="0"/>
              <a:t>Pensieve</a:t>
            </a:r>
            <a:r>
              <a:rPr lang="en-US" baseline="0" dirty="0" smtClean="0"/>
              <a:t>.</a:t>
            </a:r>
          </a:p>
          <a:p>
            <a:endParaRPr lang="en-US" baseline="0" dirty="0" smtClean="0"/>
          </a:p>
          <a:p>
            <a:r>
              <a:rPr lang="en-US" dirty="0" smtClean="0"/>
              <a:t>First</a:t>
            </a:r>
            <a:r>
              <a:rPr lang="en-US" baseline="0" dirty="0" smtClean="0"/>
              <a:t>, this kind of deep reinforcement learning techniques need a large amount of data, therefore the training of the agent is often bottlenecked by the ability to perform experiment or simulation quickly. The first thing you want is to build a very fast experimentation/simulation platform. For example, although </a:t>
            </a:r>
            <a:r>
              <a:rPr lang="en-US" baseline="0" dirty="0" err="1" smtClean="0"/>
              <a:t>Pensieve</a:t>
            </a:r>
            <a:r>
              <a:rPr lang="en-US" baseline="0" dirty="0" smtClean="0"/>
              <a:t> can be trained on real video streaming session, [click] we chose to train it with simple but fast simulator that operates at the level of video chunk. It doesn't model the network packet, it doesn't model TCP. But it's super fast, it can replay many days of video in the matter of minutes. </a:t>
            </a:r>
            <a:endParaRPr lang="en-US" dirty="0" smtClean="0"/>
          </a:p>
          <a:p>
            <a:endParaRPr lang="en-US" dirty="0" smtClean="0"/>
          </a:p>
          <a:p>
            <a:r>
              <a:rPr lang="en-US" dirty="0" smtClean="0"/>
              <a:t>Next, when</a:t>
            </a:r>
            <a:r>
              <a:rPr lang="en-US" baseline="0" dirty="0" smtClean="0"/>
              <a:t> training these deep reinforcement learning models, data diversity helps. You want the learning agent to experience very diverse mix of network conditions. From a a statistical learning perspective, </a:t>
            </a:r>
            <a:r>
              <a:rPr lang="en-US" sz="1200" b="0" i="0" kern="1200" dirty="0" smtClean="0">
                <a:solidFill>
                  <a:schemeClr val="tx1"/>
                </a:solidFill>
                <a:effectLst/>
                <a:latin typeface="+mn-lt"/>
                <a:ea typeface="+mn-ea"/>
                <a:cs typeface="+mn-cs"/>
              </a:rPr>
              <a:t>training with more varied input examples</a:t>
            </a:r>
            <a:r>
              <a:rPr lang="en-US" sz="1200" b="0" i="0" kern="1200" baseline="0" dirty="0" smtClean="0">
                <a:solidFill>
                  <a:schemeClr val="tx1"/>
                </a:solidFill>
                <a:effectLst/>
                <a:latin typeface="+mn-lt"/>
                <a:ea typeface="+mn-ea"/>
                <a:cs typeface="+mn-cs"/>
              </a:rPr>
              <a:t> </a:t>
            </a:r>
            <a:r>
              <a:rPr lang="en-US" baseline="0" dirty="0" smtClean="0"/>
              <a:t>is actually a good thing for the learning algorithms to generalize. In fact, this is also why the coarse grained simulator is sufficient for </a:t>
            </a:r>
            <a:r>
              <a:rPr lang="en-US" baseline="0" dirty="0" err="1" smtClean="0"/>
              <a:t>Pensieve</a:t>
            </a:r>
            <a:r>
              <a:rPr lang="en-US" baseline="0" dirty="0" smtClean="0"/>
              <a:t>, we don’t have to have very high fidelity for any specific network trace, some noise actually helps the learning algorithm generalize. </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lastly, we need to think carefully about the design of controller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There's a tradeoff between including more information in the state space and reducing the complexity of control policy. If the learning agent observes too much information, it makes the learning slow and difficult. If we confine the state space, that might lose some useful information from the environment. What we learned is, when in doubt, include rather than cut the signal. You don’t want to lose any little information that’s useful to make the control decisions. The underlining neural network is capable of extracting lots of mileage from this little but subtle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 me give an example, if you remember, in our throughout representation, we include the download time of the chunk. [click] This might look strange, what we really need is throughput measurements, but reason we also include the download time is that it provides the time scale of the throughput measurements -- this is useful information, for example, the network throughput over a longer time scale is more stable than over a shorter time scale, this sequence of intervals lets you estimate the variance of the network. We found that if we omit this information, it actually hurts the performance by 2 to 3%.</a:t>
            </a:r>
          </a:p>
          <a:p>
            <a:endParaRPr lang="en-US" baseline="0" dirty="0" smtClean="0"/>
          </a:p>
          <a:p>
            <a:r>
              <a:rPr lang="en-US" baseline="0" dirty="0" smtClean="0"/>
              <a:t>So </a:t>
            </a:r>
            <a:r>
              <a:rPr lang="en-US" baseline="0" dirty="0" err="1" smtClean="0"/>
              <a:t>Pensieve</a:t>
            </a:r>
            <a:r>
              <a:rPr lang="en-US" baseline="0" dirty="0" smtClean="0"/>
              <a:t> can make use of all this kind of little information to make best decision for the next bitrate, through its experience of interacting with the environment. </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18</a:t>
            </a:fld>
            <a:endParaRPr lang="en-US"/>
          </a:p>
        </p:txBody>
      </p:sp>
    </p:spTree>
    <p:extLst>
      <p:ext uri="{BB962C8B-B14F-4D97-AF65-F5344CB8AC3E}">
        <p14:creationId xmlns:p14="http://schemas.microsoft.com/office/powerpoint/2010/main" val="47975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stream a video from the</a:t>
            </a:r>
            <a:r>
              <a:rPr lang="en-US" baseline="0" dirty="0" smtClean="0"/>
              <a:t> internet</a:t>
            </a:r>
            <a:r>
              <a:rPr lang="en-US" dirty="0" smtClean="0"/>
              <a:t>, we all have this annoying</a:t>
            </a:r>
            <a:r>
              <a:rPr lang="en-US" baseline="0" dirty="0" smtClean="0"/>
              <a:t> experience -- the video suddenly gets stuck and starts </a:t>
            </a:r>
            <a:r>
              <a:rPr lang="en-US" baseline="0" dirty="0" err="1" smtClean="0"/>
              <a:t>rebuffering</a:t>
            </a:r>
            <a:r>
              <a:rPr lang="en-US" baseline="0" dirty="0" smtClean="0"/>
              <a:t> .. </a:t>
            </a:r>
          </a:p>
          <a:p>
            <a:endParaRPr lang="en-US" baseline="0" dirty="0" smtClean="0"/>
          </a:p>
          <a:p>
            <a:r>
              <a:rPr lang="en-US" baseline="0" dirty="0" smtClean="0"/>
              <a:t>Studies actually show that users start leaving if the video doesn’t play in 2 seconds.</a:t>
            </a:r>
            <a:endParaRPr lang="en-US" dirty="0" smtClean="0"/>
          </a:p>
          <a:p>
            <a:endParaRPr lang="en-US" dirty="0" smtClean="0"/>
          </a:p>
          <a:p>
            <a:r>
              <a:rPr lang="en-US" dirty="0" smtClean="0"/>
              <a:t>And given that fact that </a:t>
            </a:r>
            <a:r>
              <a:rPr lang="en-US" baseline="0" dirty="0" smtClean="0"/>
              <a:t>video streaming has been dominating today's internet traffic, this kind of bad experience will lead to tremendous loss of users. Therefore industry and academia have devoted lots efforts to improve video streaming experience.</a:t>
            </a:r>
          </a:p>
        </p:txBody>
      </p:sp>
      <p:sp>
        <p:nvSpPr>
          <p:cNvPr id="4" name="Slide Number Placeholder 3"/>
          <p:cNvSpPr>
            <a:spLocks noGrp="1"/>
          </p:cNvSpPr>
          <p:nvPr>
            <p:ph type="sldNum" sz="quarter" idx="10"/>
          </p:nvPr>
        </p:nvSpPr>
        <p:spPr/>
        <p:txBody>
          <a:bodyPr/>
          <a:lstStyle/>
          <a:p>
            <a:fld id="{E958D69D-E82F-E54F-B8DC-D196FC61EE80}" type="slidenum">
              <a:rPr lang="en-US" smtClean="0"/>
              <a:t>1</a:t>
            </a:fld>
            <a:endParaRPr lang="en-US"/>
          </a:p>
        </p:txBody>
      </p:sp>
    </p:spTree>
    <p:extLst>
      <p:ext uri="{BB962C8B-B14F-4D97-AF65-F5344CB8AC3E}">
        <p14:creationId xmlns:p14="http://schemas.microsoft.com/office/powerpoint/2010/main" val="163281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summray</a:t>
            </a:r>
            <a:r>
              <a:rPr lang="en-US" dirty="0" smtClean="0"/>
              <a:t>, </a:t>
            </a:r>
            <a:r>
              <a:rPr lang="en-US" dirty="0" err="1" smtClean="0"/>
              <a:t>Pensieve</a:t>
            </a:r>
            <a:r>
              <a:rPr lang="en-US" dirty="0" smtClean="0"/>
              <a:t> is a system that uses reinforcement learning to </a:t>
            </a:r>
            <a:r>
              <a:rPr lang="en-US" dirty="0" err="1" smtClean="0"/>
              <a:t>genreate</a:t>
            </a:r>
            <a:r>
              <a:rPr lang="en-US" dirty="0" smtClean="0"/>
              <a:t> ABR algorithms. It optimizes for different network conditions</a:t>
            </a:r>
            <a:r>
              <a:rPr lang="en-US" baseline="0" dirty="0" smtClean="0"/>
              <a:t> through experience. </a:t>
            </a:r>
            <a:r>
              <a:rPr lang="en-US" baseline="0" dirty="0" err="1" smtClean="0"/>
              <a:t>Pensieve</a:t>
            </a:r>
            <a:r>
              <a:rPr lang="en-US" baseline="0" dirty="0" smtClean="0"/>
              <a:t> outperforms state-of-the-art schemes in a wide range of settings. And it generalizes well even for the network conditions on which it is not explicitly trained. </a:t>
            </a:r>
          </a:p>
          <a:p>
            <a:endParaRPr lang="en-US" baseline="0" dirty="0" smtClean="0"/>
          </a:p>
          <a:p>
            <a:r>
              <a:rPr lang="en-US" baseline="0" dirty="0" smtClean="0"/>
              <a:t>More information and the open-sourced code can be found in our website.</a:t>
            </a:r>
          </a:p>
          <a:p>
            <a:endParaRPr lang="en-US" baseline="0" dirty="0" smtClean="0"/>
          </a:p>
          <a:p>
            <a:r>
              <a:rPr lang="en-US" baseline="0" dirty="0" smtClean="0"/>
              <a:t>With that, thank you and I’m happy to take questions</a:t>
            </a:r>
          </a:p>
        </p:txBody>
      </p:sp>
      <p:sp>
        <p:nvSpPr>
          <p:cNvPr id="4" name="Slide Number Placeholder 3"/>
          <p:cNvSpPr>
            <a:spLocks noGrp="1"/>
          </p:cNvSpPr>
          <p:nvPr>
            <p:ph type="sldNum" sz="quarter" idx="10"/>
          </p:nvPr>
        </p:nvSpPr>
        <p:spPr/>
        <p:txBody>
          <a:bodyPr/>
          <a:lstStyle/>
          <a:p>
            <a:fld id="{E958D69D-E82F-E54F-B8DC-D196FC61EE80}" type="slidenum">
              <a:rPr lang="en-US" smtClean="0"/>
              <a:t>19</a:t>
            </a:fld>
            <a:endParaRPr lang="en-US"/>
          </a:p>
        </p:txBody>
      </p:sp>
    </p:spTree>
    <p:extLst>
      <p:ext uri="{BB962C8B-B14F-4D97-AF65-F5344CB8AC3E}">
        <p14:creationId xmlns:p14="http://schemas.microsoft.com/office/powerpoint/2010/main" val="151372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main framework to improve the quality of experience is dynamic streaming over HTTP or DASH. It's a very standard framework and I will give an overview of how it works.</a:t>
            </a:r>
          </a:p>
          <a:p>
            <a:endParaRPr lang="en-US" baseline="0" dirty="0" smtClean="0"/>
          </a:p>
          <a:p>
            <a:r>
              <a:rPr lang="en-US" baseline="0" dirty="0" smtClean="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p>
          <a:p>
            <a:endParaRPr lang="en-US" baseline="0" dirty="0" smtClean="0"/>
          </a:p>
          <a:p>
            <a:r>
              <a:rPr lang="en-US" baseline="0" dirty="0" smtClean="0"/>
              <a:t>As the video is playing, the playback buffer is continually drained at a fixed rate since the user watches videos in ‘real time’, but the buffer will be populated at a variable rate, depending on the requested bitrate and network condition.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[play video]</a:t>
            </a:r>
          </a:p>
          <a:p>
            <a:endParaRPr lang="en-US" baseline="0" dirty="0" smtClean="0"/>
          </a:p>
          <a:p>
            <a:r>
              <a:rPr lang="en-US" baseline="0" dirty="0" smtClean="0"/>
              <a:t>This can become problematic if the chunks we request have higher bitrates than the network can support, therefore chunks are being drained faster than they are </a:t>
            </a:r>
            <a:r>
              <a:rPr lang="en-US" baseline="0" dirty="0" err="1" smtClean="0"/>
              <a:t>enqueued</a:t>
            </a:r>
            <a:r>
              <a:rPr lang="en-US" baseline="0" dirty="0" smtClean="0"/>
              <a:t> -- this ultimately leads to an empty buffer and thus a </a:t>
            </a:r>
            <a:r>
              <a:rPr lang="en-US" baseline="0" dirty="0" err="1" smtClean="0"/>
              <a:t>rebuffering</a:t>
            </a:r>
            <a:r>
              <a:rPr lang="en-US" baseline="0" dirty="0" smtClean="0"/>
              <a:t> period.</a:t>
            </a:r>
          </a:p>
          <a:p>
            <a:endParaRPr lang="en-US" baseline="0" dirty="0" smtClean="0"/>
          </a:p>
          <a:p>
            <a:r>
              <a:rPr lang="en-US" baseline="0" dirty="0" smtClean="0"/>
              <a:t>To prevent issues like this, video players use Adaptive Bitrate Algorithms, or ABR algorithms. These algorithms decide both when and at which bitrate to download each video chunk. </a:t>
            </a:r>
          </a:p>
          <a:p>
            <a:endParaRPr lang="en-US" baseline="0" dirty="0" smtClean="0"/>
          </a:p>
          <a:p>
            <a:r>
              <a:rPr lang="en-US" baseline="0" dirty="0" smtClean="0"/>
              <a:t>[click] Specifically, these algorithms choose among a few available bitrates adaptively depending on the network and playback buffer condition.</a:t>
            </a:r>
          </a:p>
          <a:p>
            <a:r>
              <a:rPr lang="en-US" baseline="0" dirty="0" smtClean="0"/>
              <a:t> </a:t>
            </a:r>
          </a:p>
          <a:p>
            <a:r>
              <a:rPr lang="en-US" baseline="0" dirty="0" smtClean="0"/>
              <a:t>Because of that, these algorithms have a large impact on quality of experience.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2</a:t>
            </a:fld>
            <a:endParaRPr lang="en-US"/>
          </a:p>
        </p:txBody>
      </p:sp>
    </p:spTree>
    <p:extLst>
      <p:ext uri="{BB962C8B-B14F-4D97-AF65-F5344CB8AC3E}">
        <p14:creationId xmlns:p14="http://schemas.microsoft.com/office/powerpoint/2010/main" val="115993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With this context, now let’s look at why designing ABR algorithms is so challenging? Let me use this example. Say we have streamed a video for a while..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Next, in practice, there’s tension and tradeoff among multiple conflicting </a:t>
            </a:r>
            <a:r>
              <a:rPr lang="en-US" baseline="0" dirty="0" err="1" smtClean="0"/>
              <a:t>QoE</a:t>
            </a:r>
            <a:r>
              <a:rPr lang="en-US" baseline="0" dirty="0" smtClean="0"/>
              <a:t> goals. People don't simply just want higher quality, they don't want </a:t>
            </a:r>
            <a:r>
              <a:rPr lang="en-US" baseline="0" dirty="0" err="1" smtClean="0"/>
              <a:t>rebuffering</a:t>
            </a:r>
            <a:r>
              <a:rPr lang="en-US" baseline="0" dirty="0" smtClean="0"/>
              <a:t>, and no bitrate fluctuations. However, selecting higher bitrates could result in </a:t>
            </a:r>
            <a:r>
              <a:rPr lang="en-US" baseline="0" dirty="0" err="1" smtClean="0"/>
              <a:t>rebuffering</a:t>
            </a:r>
            <a:r>
              <a:rPr lang="en-US" baseline="0" dirty="0" smtClean="0"/>
              <a:t> if there’s no enough playback buffer.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Finally, the bitrate decision for the next chunk can affect the decisions in the future. For example, using a high bitrate at the current time may deplete the video buffer, which leaves little cushion to </a:t>
            </a:r>
            <a:r>
              <a:rPr lang="en-US" baseline="0" dirty="0" smtClean="0"/>
              <a:t>dea</a:t>
            </a:r>
            <a:r>
              <a:rPr lang="en-US" altLang="zh-CN" baseline="0" dirty="0" smtClean="0"/>
              <a:t>l</a:t>
            </a:r>
            <a:r>
              <a:rPr lang="en-US" baseline="0" dirty="0" smtClean="0"/>
              <a:t> </a:t>
            </a:r>
            <a:r>
              <a:rPr lang="en-US" baseline="0" dirty="0" smtClean="0"/>
              <a:t>with the risk </a:t>
            </a:r>
            <a:r>
              <a:rPr lang="en-US" baseline="0" dirty="0" err="1" smtClean="0"/>
              <a:t>rebuffering</a:t>
            </a:r>
            <a:r>
              <a:rPr lang="en-US" baseline="0" dirty="0" smtClean="0"/>
              <a:t> in case of network fluctuations. So, ABR algorithms must plan for the future.</a:t>
            </a:r>
          </a:p>
        </p:txBody>
      </p:sp>
      <p:sp>
        <p:nvSpPr>
          <p:cNvPr id="4" name="Slide Number Placeholder 3"/>
          <p:cNvSpPr>
            <a:spLocks noGrp="1"/>
          </p:cNvSpPr>
          <p:nvPr>
            <p:ph type="sldNum" sz="quarter" idx="10"/>
          </p:nvPr>
        </p:nvSpPr>
        <p:spPr/>
        <p:txBody>
          <a:bodyPr/>
          <a:lstStyle/>
          <a:p>
            <a:fld id="{E958D69D-E82F-E54F-B8DC-D196FC61EE80}" type="slidenum">
              <a:rPr lang="en-US" smtClean="0"/>
              <a:t>3</a:t>
            </a:fld>
            <a:endParaRPr lang="en-US"/>
          </a:p>
        </p:txBody>
      </p:sp>
    </p:spTree>
    <p:extLst>
      <p:ext uri="{BB962C8B-B14F-4D97-AF65-F5344CB8AC3E}">
        <p14:creationId xmlns:p14="http://schemas.microsoft.com/office/powerpoint/2010/main" val="67105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 built </a:t>
            </a:r>
            <a:r>
              <a:rPr lang="en-US" baseline="0" dirty="0" err="1" smtClean="0"/>
              <a:t>Pensieve</a:t>
            </a:r>
            <a:r>
              <a:rPr lang="en-US" baseline="0" dirty="0" smtClean="0"/>
              <a:t>, a system that uses reinforcement learning to learn an ABR algorithm automatically through experience. </a:t>
            </a:r>
            <a:r>
              <a:rPr lang="en-US" baseline="0" dirty="0" err="1" smtClean="0"/>
              <a:t>Pensieve</a:t>
            </a:r>
            <a:r>
              <a:rPr lang="en-US" baseline="0" dirty="0" smtClean="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contribution with </a:t>
            </a:r>
            <a:r>
              <a:rPr lang="en-US" baseline="0" dirty="0" err="1" smtClean="0"/>
              <a:t>Pensieve</a:t>
            </a:r>
            <a:r>
              <a:rPr lang="en-US" baseline="0" dirty="0" smtClean="0"/>
              <a:t>, is that, to our knowledge, this is a first network control system that uses modern "deep" reinforcement learning techniques.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outperforms existing ABR algorithms substantially, improving the quality of experience by 12-25%, with 10-30% less </a:t>
            </a:r>
            <a:r>
              <a:rPr lang="en-US" baseline="0" dirty="0" err="1" smtClean="0"/>
              <a:t>rebuffering</a:t>
            </a:r>
            <a:r>
              <a:rPr lang="en-US" baseline="0" dirty="0" smtClean="0"/>
              <a:t> over the best previous schemes in realistic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that </a:t>
            </a:r>
            <a:r>
              <a:rPr lang="en-US" baseline="0" dirty="0" err="1" smtClean="0"/>
              <a:t>Pensieve</a:t>
            </a:r>
            <a:r>
              <a:rPr lang="en-US" baseline="0" dirty="0" smtClean="0"/>
              <a:t> is able to achieve this performance fundamentally because it learns rules for ABR that are specifically tailored for the underlining network characteristics.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Further, in building </a:t>
            </a:r>
            <a:r>
              <a:rPr lang="en-US" baseline="0" dirty="0" err="1" smtClean="0"/>
              <a:t>Pensieve</a:t>
            </a:r>
            <a:r>
              <a:rPr lang="en-US" baseline="0" dirty="0" smtClean="0"/>
              <a:t>, we learned several lessons about using deep reinforcement learning for network control systems. We believe these techniques are very powerful and can be applied to many other such problems, therefore I will share a few lessons that we learned near the end of this talk.</a:t>
            </a:r>
          </a:p>
        </p:txBody>
      </p:sp>
      <p:sp>
        <p:nvSpPr>
          <p:cNvPr id="4" name="Slide Number Placeholder 3"/>
          <p:cNvSpPr>
            <a:spLocks noGrp="1"/>
          </p:cNvSpPr>
          <p:nvPr>
            <p:ph type="sldNum" sz="quarter" idx="10"/>
          </p:nvPr>
        </p:nvSpPr>
        <p:spPr/>
        <p:txBody>
          <a:bodyPr/>
          <a:lstStyle/>
          <a:p>
            <a:fld id="{E958D69D-E82F-E54F-B8DC-D196FC61EE80}" type="slidenum">
              <a:rPr lang="en-US" smtClean="0"/>
              <a:t>4</a:t>
            </a:fld>
            <a:endParaRPr lang="en-US"/>
          </a:p>
        </p:txBody>
      </p:sp>
    </p:spTree>
    <p:extLst>
      <p:ext uri="{BB962C8B-B14F-4D97-AF65-F5344CB8AC3E}">
        <p14:creationId xmlns:p14="http://schemas.microsoft.com/office/powerpoint/2010/main" val="8690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Before we talk about </a:t>
            </a:r>
            <a:r>
              <a:rPr lang="en-US" baseline="0" dirty="0" err="1" smtClean="0"/>
              <a:t>Pensieve</a:t>
            </a:r>
            <a:r>
              <a:rPr lang="en-US" baseline="0" dirty="0" smtClean="0"/>
              <a:t>, let's first look at previous schemes. All existing develop fixed rules in the ABR algorithms based on human insights. </a:t>
            </a:r>
          </a:p>
          <a:p>
            <a:endParaRPr lang="en-US" baseline="0" dirty="0" smtClean="0"/>
          </a:p>
          <a:p>
            <a:r>
              <a:rPr lang="en-US" baseline="0" dirty="0" smtClean="0"/>
              <a:t>For example, there are algorithms using throughput prediction; there are some others determining the bitrates based on the buffer occupancy. Each of these schemes doesn't use all the available information.</a:t>
            </a:r>
          </a:p>
          <a:p>
            <a:endParaRPr lang="en-US" baseline="0" dirty="0" smtClean="0"/>
          </a:p>
          <a:p>
            <a:r>
              <a:rPr lang="en-US" baseline="0" dirty="0" smtClean="0"/>
              <a:t>Therefore more sophisticated methods have been proposed to combine both signals. For example MPC, the state of the art approach from SIGCOMM 2015.</a:t>
            </a:r>
          </a:p>
          <a:p>
            <a:endParaRPr lang="en-US" baseline="0" dirty="0" smtClean="0"/>
          </a:p>
          <a:p>
            <a:r>
              <a:rPr lang="en-US" baseline="0" dirty="0" smtClean="0"/>
              <a:t>However, as I mentioned, all these schemes use fixed heuristics based on designer’s insight. The problem with these approaches [click]  is that they rely on simplified inaccurate models to come up with their algorithms, as I will show, this can lead to suboptimal performance under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5</a:t>
            </a:fld>
            <a:endParaRPr lang="en-US"/>
          </a:p>
        </p:txBody>
      </p:sp>
    </p:spTree>
    <p:extLst>
      <p:ext uri="{BB962C8B-B14F-4D97-AF65-F5344CB8AC3E}">
        <p14:creationId xmlns:p14="http://schemas.microsoft.com/office/powerpoint/2010/main" val="194974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 me</a:t>
            </a:r>
            <a:r>
              <a:rPr lang="en-US" baseline="0" dirty="0" smtClean="0"/>
              <a:t> give you an example using</a:t>
            </a:r>
            <a:r>
              <a:rPr lang="en-US" dirty="0" smtClean="0"/>
              <a:t> the</a:t>
            </a:r>
            <a:r>
              <a:rPr lang="en-US" baseline="0" dirty="0" smtClean="0"/>
              <a:t> </a:t>
            </a:r>
            <a:r>
              <a:rPr lang="en-US" dirty="0" smtClean="0"/>
              <a:t>MPC</a:t>
            </a:r>
            <a:r>
              <a:rPr lang="en-US" baseline="0" dirty="0" smtClean="0"/>
              <a:t> scheme that I just mentioned. MPC uses a framework called Model Predictive Control, what it does is it looks ahead in a future horizon and solves an optimization problem. It maximizes the </a:t>
            </a:r>
            <a:r>
              <a:rPr lang="en-US" baseline="0" dirty="0" err="1" smtClean="0"/>
              <a:t>QoE</a:t>
            </a:r>
            <a:r>
              <a:rPr lang="en-US" baseline="0" dirty="0" smtClean="0"/>
              <a:t> objective over the future horizon, subject to the system dynamic. Then it picks first step of the solution as the next bitrate decision.</a:t>
            </a:r>
          </a:p>
          <a:p>
            <a:endParaRPr lang="en-US" baseline="0" dirty="0" smtClean="0"/>
          </a:p>
          <a:p>
            <a:r>
              <a:rPr lang="en-US" baseline="0" dirty="0" smtClean="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p>
          <a:p>
            <a:endParaRPr lang="en-US" baseline="0" dirty="0" smtClean="0"/>
          </a:p>
          <a:p>
            <a:r>
              <a:rPr lang="en-US" baseline="0" dirty="0" smtClean="0"/>
              <a:t>-</a:t>
            </a:r>
          </a:p>
          <a:p>
            <a:endParaRPr lang="en-US" baseline="0" dirty="0" smtClean="0"/>
          </a:p>
          <a:p>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smtClean="0"/>
          </a:p>
          <a:p>
            <a:endParaRPr lang="en-US" baseline="0" dirty="0" smtClean="0"/>
          </a:p>
          <a:p>
            <a:r>
              <a:rPr lang="en-US" baseline="0" dirty="0" smtClean="0"/>
              <a:t>--</a:t>
            </a:r>
          </a:p>
          <a:p>
            <a:endParaRPr lang="en-US" baseline="0" dirty="0" smtClean="0"/>
          </a:p>
          <a:p>
            <a:r>
              <a:rPr lang="en-US" baseline="0" dirty="0" smtClean="0"/>
              <a:t>short future horizon -&gt; unclear how to set the length of future horizon / fixed opt horizon, the designer is forced to design the length, if it's too long, too short.. (might drop this point)</a:t>
            </a:r>
          </a:p>
          <a:p>
            <a:endParaRPr lang="en-US" baseline="0" dirty="0" smtClean="0"/>
          </a:p>
          <a:p>
            <a:r>
              <a:rPr lang="en-US" baseline="0" dirty="0" smtClean="0"/>
              <a:t>Add a banner, solution: learn the model from actual video streaming session</a:t>
            </a:r>
          </a:p>
        </p:txBody>
      </p:sp>
      <p:sp>
        <p:nvSpPr>
          <p:cNvPr id="4" name="Slide Number Placeholder 3"/>
          <p:cNvSpPr>
            <a:spLocks noGrp="1"/>
          </p:cNvSpPr>
          <p:nvPr>
            <p:ph type="sldNum" sz="quarter" idx="10"/>
          </p:nvPr>
        </p:nvSpPr>
        <p:spPr/>
        <p:txBody>
          <a:bodyPr/>
          <a:lstStyle/>
          <a:p>
            <a:fld id="{E958D69D-E82F-E54F-B8DC-D196FC61EE80}" type="slidenum">
              <a:rPr lang="en-US" smtClean="0"/>
              <a:t>6</a:t>
            </a:fld>
            <a:endParaRPr lang="en-US"/>
          </a:p>
        </p:txBody>
      </p:sp>
    </p:spTree>
    <p:extLst>
      <p:ext uri="{BB962C8B-B14F-4D97-AF65-F5344CB8AC3E}">
        <p14:creationId xmlns:p14="http://schemas.microsoft.com/office/powerpoint/2010/main" val="5819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a:t>
            </a:r>
            <a:r>
              <a:rPr lang="mr-IN" baseline="0" dirty="0" smtClean="0"/>
              <a:t>…</a:t>
            </a:r>
            <a:r>
              <a:rPr lang="en-US" baseline="0" dirty="0" smtClean="0"/>
              <a:t>]</a:t>
            </a:r>
            <a:r>
              <a:rPr lang="en-US" sz="1200" kern="1200" baseline="0" dirty="0" smtClean="0">
                <a:solidFill>
                  <a:schemeClr val="tx1"/>
                </a:solidFill>
                <a:effectLst/>
                <a:latin typeface="+mn-lt"/>
                <a:ea typeface="+mn-ea"/>
                <a:cs typeface="+mn-cs"/>
              </a:rPr>
              <a:t>, using Reinforcement Learning.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Let me first give you an overview of reinforcement learning</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Reinforcement</a:t>
            </a:r>
            <a:r>
              <a:rPr lang="en-US" sz="1200" kern="1200" baseline="0" dirty="0" smtClean="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 </a:t>
            </a:r>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7</a:t>
            </a:fld>
            <a:endParaRPr lang="en-US"/>
          </a:p>
        </p:txBody>
      </p:sp>
    </p:spTree>
    <p:extLst>
      <p:ext uri="{BB962C8B-B14F-4D97-AF65-F5344CB8AC3E}">
        <p14:creationId xmlns:p14="http://schemas.microsoft.com/office/powerpoint/2010/main" val="137820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Following</a:t>
            </a:r>
            <a:r>
              <a:rPr lang="en-US" sz="1200" kern="1200" baseline="0" dirty="0" smtClean="0">
                <a:solidFill>
                  <a:schemeClr val="tx1"/>
                </a:solidFill>
                <a:effectLst/>
                <a:latin typeface="+mn-lt"/>
                <a:ea typeface="+mn-ea"/>
                <a:cs typeface="+mn-cs"/>
              </a:rPr>
              <a:t> the reinforcement learning framework, this is how we build the learning system for bit rate adaptation. Here the environment would be video steaming application on top a network.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To explain </a:t>
            </a:r>
            <a:r>
              <a:rPr lang="en-US" sz="1200" kern="1200" baseline="0" dirty="0" err="1" smtClean="0">
                <a:solidFill>
                  <a:schemeClr val="tx1"/>
                </a:solidFill>
                <a:effectLst/>
                <a:latin typeface="+mn-lt"/>
                <a:ea typeface="+mn-ea"/>
                <a:cs typeface="+mn-cs"/>
              </a:rPr>
              <a:t>Pensieve's</a:t>
            </a:r>
            <a:r>
              <a:rPr lang="en-US" sz="1200" kern="1200" baseline="0" dirty="0" smtClean="0">
                <a:solidFill>
                  <a:schemeClr val="tx1"/>
                </a:solidFill>
                <a:effectLst/>
                <a:latin typeface="+mn-lt"/>
                <a:ea typeface="+mn-ea"/>
                <a:cs typeface="+mn-cs"/>
              </a:rPr>
              <a:t> design, I need to tell you what's the state space, what's the action space and what's the reward signal.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Let's start with the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state space needs to include all the information that's relevant to make bitrate decisions. So what are these?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first thing is throughput observation [click]. we have a sequence of throughput measurements, and the time interval of these samples. These observations are collected when past chunks are downloaded.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baseline="0" dirty="0" smtClean="0"/>
              <a:t>Next, we provided the actual file size for different bitrates of the next chunk. This is useful because the chunk sizes for different bitrates can vary across videos and even across chunks in the same video, depending on the complexity of the video frame. </a:t>
            </a:r>
          </a:p>
          <a:p>
            <a:endParaRPr lang="en-US" baseline="0" dirty="0" smtClean="0"/>
          </a:p>
          <a:p>
            <a:r>
              <a:rPr lang="en-US" baseline="0" dirty="0" smtClean="0"/>
              <a:t>Also we show the agent the playback buffer occupancy.</a:t>
            </a:r>
          </a:p>
          <a:p>
            <a:endParaRPr lang="en-US" baseline="0" dirty="0" smtClean="0"/>
          </a:p>
          <a:p>
            <a:r>
              <a:rPr lang="en-US" baseline="0" dirty="0" smtClean="0"/>
              <a:t>And we gave the agent the number chunks until the end as well. If you think about this problem, it’s finite horizon control problem. Towards the end of video playing, maintaining a large buffer doesn’t buy you too much. The bitrate selection policy towards the end can be more aggressive. And this term reflects how safe it is to be aggressive.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last thing is the current bitrate. The agent needs to know what bitrate it’s currently at, to control the smoothness of the video.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Next, the action space. The action to take would be the bitrate for the the next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Then, as the feedback, the reward signal can be derived directly from the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which considers the 3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factors that I described earlier: bitrate,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smoothness. Specifically, we want the quality to be higher, so positive reward. We don't want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or bitrate fluctuations, so give penalty whenever the video </a:t>
            </a:r>
            <a:r>
              <a:rPr lang="en-US" sz="1200" kern="1200" baseline="0" dirty="0" err="1" smtClean="0">
                <a:solidFill>
                  <a:schemeClr val="tx1"/>
                </a:solidFill>
                <a:effectLst/>
                <a:latin typeface="+mn-lt"/>
                <a:ea typeface="+mn-ea"/>
                <a:cs typeface="+mn-cs"/>
              </a:rPr>
              <a:t>rebuffers</a:t>
            </a:r>
            <a:r>
              <a:rPr lang="en-US" sz="1200" kern="1200" baseline="0" dirty="0" smtClean="0">
                <a:solidFill>
                  <a:schemeClr val="tx1"/>
                </a:solidFill>
                <a:effectLst/>
                <a:latin typeface="+mn-lt"/>
                <a:ea typeface="+mn-ea"/>
                <a:cs typeface="+mn-cs"/>
              </a:rPr>
              <a:t> or bitrate gets changed. The mu and lambda are balancing factors, which can be customized for different preference.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Now there's an neural network that maps the raw state input to the probability distribution of next bitrate. This neural network encodes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internal architecture of the neural network has has 2 hidden layers, and it has 1D convolutional networks, which process the three sequential inputs. The entire neural network has roughly 80,000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Remove the text when </a:t>
            </a:r>
            <a:r>
              <a:rPr lang="en-US" sz="1200" kern="1200" baseline="0" dirty="0" err="1" smtClean="0">
                <a:solidFill>
                  <a:schemeClr val="tx1"/>
                </a:solidFill>
                <a:effectLst/>
                <a:latin typeface="+mn-lt"/>
                <a:ea typeface="+mn-ea"/>
                <a:cs typeface="+mn-cs"/>
              </a:rPr>
              <a:t>nn</a:t>
            </a:r>
            <a:r>
              <a:rPr lang="en-US" sz="1200" kern="1200" baseline="0" dirty="0" smtClean="0">
                <a:solidFill>
                  <a:schemeClr val="tx1"/>
                </a:solidFill>
                <a:effectLst/>
                <a:latin typeface="+mn-lt"/>
                <a:ea typeface="+mn-ea"/>
                <a:cs typeface="+mn-cs"/>
              </a:rPr>
              <a:t> shows up</a:t>
            </a:r>
          </a:p>
        </p:txBody>
      </p:sp>
      <p:sp>
        <p:nvSpPr>
          <p:cNvPr id="4" name="Slide Number Placeholder 3"/>
          <p:cNvSpPr>
            <a:spLocks noGrp="1"/>
          </p:cNvSpPr>
          <p:nvPr>
            <p:ph type="sldNum" sz="quarter" idx="10"/>
          </p:nvPr>
        </p:nvSpPr>
        <p:spPr/>
        <p:txBody>
          <a:bodyPr/>
          <a:lstStyle/>
          <a:p>
            <a:fld id="{E958D69D-E82F-E54F-B8DC-D196FC61EE80}" type="slidenum">
              <a:rPr lang="en-US" smtClean="0"/>
              <a:t>8</a:t>
            </a:fld>
            <a:endParaRPr lang="en-US"/>
          </a:p>
        </p:txBody>
      </p:sp>
    </p:spTree>
    <p:extLst>
      <p:ext uri="{BB962C8B-B14F-4D97-AF65-F5344CB8AC3E}">
        <p14:creationId xmlns:p14="http://schemas.microsoft.com/office/powerpoint/2010/main" val="46881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623AD43-9F29-6045-ACA8-0E0E332B61D2}"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5704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7A3671-ECD7-C145-932E-F2DA001BA9CA}"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83268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E0EEE7-D28E-A44D-B0F8-A042E585A815}"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915266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70216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ECCBE1-EAA7-934B-B0D2-438621195880}"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4914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6E6B4F-9E50-2A49-A07D-9F1D20E8A857}" type="datetime1">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941059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A14250-CE8D-9045-8050-F2D68362543E}" type="datetime1">
              <a:rPr lang="en-US" smtClean="0"/>
              <a:t>11/25/18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348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C27A33-7DDD-9B43-BD84-ADFA3B511A7C}" type="datetime1">
              <a:rPr lang="en-US" smtClean="0"/>
              <a:t>11/25/18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64078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A8A20-3EC2-ED4A-9E44-D229BA818A2D}" type="datetime1">
              <a:rPr lang="en-US" smtClean="0"/>
              <a:t>11/25/18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81457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BAC4F4-2295-1D4F-9632-CBA11581116D}" type="datetime1">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9923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FF97A3-97BA-0E4B-B4E7-722A10372C75}" type="datetime1">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0113269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CBB3947-3A7A-474A-BB4F-333CE1ECBEDD}" type="datetime1">
              <a:rPr lang="en-US" smtClean="0"/>
              <a:t>11/25/18</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D68F6D-792F-C840-8BAC-1A964D3CE3FA}" type="slidenum">
              <a:rPr lang="en-US" smtClean="0"/>
              <a:t>‹#›</a:t>
            </a:fld>
            <a:endParaRPr lang="en-US"/>
          </a:p>
        </p:txBody>
      </p:sp>
    </p:spTree>
    <p:extLst>
      <p:ext uri="{BB962C8B-B14F-4D97-AF65-F5344CB8AC3E}">
        <p14:creationId xmlns:p14="http://schemas.microsoft.com/office/powerpoint/2010/main" val="19761491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3.mp4"/><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41.png"/><Relationship Id="rId7" Type="http://schemas.openxmlformats.org/officeDocument/2006/relationships/image" Target="../media/image4.gif"/><Relationship Id="rId1" Type="http://schemas.openxmlformats.org/officeDocument/2006/relationships/tags" Target="../tags/tag12.xml"/><Relationship Id="rId2" Type="http://schemas.microsoft.com/office/2007/relationships/media" Target="../media/media3.mp4"/></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8.emf"/><Relationship Id="rId5" Type="http://schemas.openxmlformats.org/officeDocument/2006/relationships/image" Target="../media/image49.png"/><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image" Target="../media/image58.emf"/><Relationship Id="rId12" Type="http://schemas.openxmlformats.org/officeDocument/2006/relationships/image" Target="../media/image59.emf"/><Relationship Id="rId13" Type="http://schemas.openxmlformats.org/officeDocument/2006/relationships/image" Target="../media/image60.emf"/><Relationship Id="rId14" Type="http://schemas.openxmlformats.org/officeDocument/2006/relationships/image" Target="../media/image61.emf"/><Relationship Id="rId15" Type="http://schemas.openxmlformats.org/officeDocument/2006/relationships/image" Target="../media/image62.emf"/><Relationship Id="rId16" Type="http://schemas.openxmlformats.org/officeDocument/2006/relationships/image" Target="../media/image63.emf"/><Relationship Id="rId17" Type="http://schemas.openxmlformats.org/officeDocument/2006/relationships/image" Target="../media/image64.emf"/><Relationship Id="rId18" Type="http://schemas.openxmlformats.org/officeDocument/2006/relationships/image" Target="../media/image65.emf"/><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4.emf"/><Relationship Id="rId8" Type="http://schemas.openxmlformats.org/officeDocument/2006/relationships/image" Target="../media/image55.emf"/><Relationship Id="rId9" Type="http://schemas.openxmlformats.org/officeDocument/2006/relationships/image" Target="../media/image56.emf"/><Relationship Id="rId10" Type="http://schemas.openxmlformats.org/officeDocument/2006/relationships/image" Target="../media/image5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68.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3.png"/><Relationship Id="rId7" Type="http://schemas.openxmlformats.org/officeDocument/2006/relationships/image" Target="../media/image4.gif"/><Relationship Id="rId8" Type="http://schemas.openxmlformats.org/officeDocument/2006/relationships/image" Target="../media/image5.emf"/><Relationship Id="rId1" Type="http://schemas.openxmlformats.org/officeDocument/2006/relationships/tags" Target="../tags/tag1.xml"/><Relationship Id="rId2" Type="http://schemas.microsoft.com/office/2007/relationships/media"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eb.mit.edu/pensieve/"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4.gif"/><Relationship Id="rId12" Type="http://schemas.openxmlformats.org/officeDocument/2006/relationships/chart" Target="../charts/chart1.xml"/><Relationship Id="rId13" Type="http://schemas.openxmlformats.org/officeDocument/2006/relationships/image" Target="../media/image11.png"/><Relationship Id="rId14" Type="http://schemas.openxmlformats.org/officeDocument/2006/relationships/image" Target="../media/image12.emf"/><Relationship Id="rId1" Type="http://schemas.openxmlformats.org/officeDocument/2006/relationships/tags" Target="../tags/tag2.xml"/><Relationship Id="rId2" Type="http://schemas.microsoft.com/office/2007/relationships/media" Target="../media/media2.mov"/><Relationship Id="rId3" Type="http://schemas.openxmlformats.org/officeDocument/2006/relationships/video" Target="../media/media2.mov"/><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emf"/><Relationship Id="rId13" Type="http://schemas.openxmlformats.org/officeDocument/2006/relationships/image" Target="../media/image32.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emf"/><Relationship Id="rId7" Type="http://schemas.openxmlformats.org/officeDocument/2006/relationships/image" Target="../media/image27.emf"/><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324526" y="498610"/>
            <a:ext cx="6515101" cy="1404553"/>
          </a:xfrm>
        </p:spPr>
        <p:txBody>
          <a:bodyPr>
            <a:normAutofit/>
          </a:bodyPr>
          <a:lstStyle/>
          <a:p>
            <a:r>
              <a:rPr lang="en-US" sz="3600" dirty="0" smtClean="0">
                <a:effectLst>
                  <a:outerShdw blurRad="63500" dist="76200" dir="2700000" algn="tl" rotWithShape="0">
                    <a:prstClr val="black">
                      <a:alpha val="10000"/>
                    </a:prstClr>
                  </a:outerShdw>
                </a:effectLst>
                <a:latin typeface="+mn-lt"/>
              </a:rPr>
              <a:t>Neural Adaptive Video Streaming with </a:t>
            </a:r>
            <a:r>
              <a:rPr lang="en-US" sz="3600" dirty="0" err="1" smtClean="0">
                <a:effectLst>
                  <a:outerShdw blurRad="63500" dist="76200" dir="2700000" algn="tl" rotWithShape="0">
                    <a:prstClr val="black">
                      <a:alpha val="10000"/>
                    </a:prstClr>
                  </a:outerShdw>
                </a:effectLst>
                <a:latin typeface="+mn-lt"/>
              </a:rPr>
              <a:t>Pensieve</a:t>
            </a:r>
            <a:endParaRPr lang="en-US" sz="36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1603132" y="2643762"/>
            <a:ext cx="5957888" cy="1157106"/>
          </a:xfrm>
        </p:spPr>
        <p:txBody>
          <a:bodyPr>
            <a:normAutofit/>
          </a:bodyPr>
          <a:lstStyle/>
          <a:p>
            <a:r>
              <a:rPr lang="en-US" sz="2025" dirty="0"/>
              <a:t>Hongzi Mao   </a:t>
            </a:r>
            <a:endParaRPr lang="en-US" sz="2025" dirty="0" smtClean="0"/>
          </a:p>
          <a:p>
            <a:r>
              <a:rPr lang="en-US" sz="2025" dirty="0" smtClean="0">
                <a:solidFill>
                  <a:schemeClr val="tx1">
                    <a:lumMod val="75000"/>
                    <a:lumOff val="25000"/>
                  </a:schemeClr>
                </a:solidFill>
              </a:rPr>
              <a:t>Ravi </a:t>
            </a:r>
            <a:r>
              <a:rPr lang="en-US" sz="2025" dirty="0">
                <a:solidFill>
                  <a:schemeClr val="tx1">
                    <a:lumMod val="75000"/>
                    <a:lumOff val="25000"/>
                  </a:schemeClr>
                </a:solidFill>
              </a:rPr>
              <a:t>Netravali   Mohammad </a:t>
            </a:r>
            <a:r>
              <a:rPr lang="en-US" sz="2025" dirty="0" err="1">
                <a:solidFill>
                  <a:schemeClr val="tx1">
                    <a:lumMod val="75000"/>
                    <a:lumOff val="25000"/>
                  </a:schemeClr>
                </a:solidFill>
              </a:rPr>
              <a:t>Alizadeh</a:t>
            </a:r>
            <a:endParaRPr lang="en-US" sz="2025" dirty="0">
              <a:solidFill>
                <a:schemeClr val="tx1">
                  <a:lumMod val="75000"/>
                  <a:lumOff val="25000"/>
                </a:schemeClr>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8064" y="3800868"/>
            <a:ext cx="1071563" cy="1071563"/>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6609" y="3800868"/>
            <a:ext cx="1496275" cy="997516"/>
          </a:xfrm>
          <a:prstGeom prst="rect">
            <a:avLst/>
          </a:prstGeom>
        </p:spPr>
      </p:pic>
    </p:spTree>
    <p:extLst>
      <p:ext uri="{BB962C8B-B14F-4D97-AF65-F5344CB8AC3E}">
        <p14:creationId xmlns:p14="http://schemas.microsoft.com/office/powerpoint/2010/main" val="1841248202"/>
      </p:ext>
    </p:extLst>
  </p:cSld>
  <p:clrMapOvr>
    <a:masterClrMapping/>
  </p:clrMapOvr>
  <mc:AlternateContent xmlns:mc="http://schemas.openxmlformats.org/markup-compatibility/2006" xmlns:p14="http://schemas.microsoft.com/office/powerpoint/2010/main">
    <mc:Choice Requires="p14">
      <p:transition spd="slow" p14:dur="2000" advTm="8814"/>
    </mc:Choice>
    <mc:Fallback xmlns="">
      <p:transition spd="slow" advTm="88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9</a:t>
            </a:fld>
            <a:endParaRPr lang="en-US"/>
          </a:p>
        </p:txBody>
      </p:sp>
      <p:sp>
        <p:nvSpPr>
          <p:cNvPr id="5" name="Title 1"/>
          <p:cNvSpPr txBox="1">
            <a:spLocks/>
          </p:cNvSpPr>
          <p:nvPr/>
        </p:nvSpPr>
        <p:spPr>
          <a:xfrm>
            <a:off x="2321461" y="184473"/>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to Train the ABR Agent</a:t>
            </a:r>
            <a:endParaRPr lang="en-US" sz="2700" b="1" dirty="0"/>
          </a:p>
        </p:txBody>
      </p:sp>
      <p:sp>
        <p:nvSpPr>
          <p:cNvPr id="77" name="Rectangle 76"/>
          <p:cNvSpPr/>
          <p:nvPr/>
        </p:nvSpPr>
        <p:spPr>
          <a:xfrm>
            <a:off x="2495542" y="887511"/>
            <a:ext cx="3987107" cy="2228028"/>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p:cNvSpPr txBox="1"/>
          <p:nvPr/>
        </p:nvSpPr>
        <p:spPr>
          <a:xfrm>
            <a:off x="2495542" y="883831"/>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79" name="TextBox 78"/>
          <p:cNvSpPr txBox="1"/>
          <p:nvPr/>
        </p:nvSpPr>
        <p:spPr>
          <a:xfrm>
            <a:off x="2651778" y="1649298"/>
            <a:ext cx="786771" cy="1015663"/>
          </a:xfrm>
          <a:prstGeom prst="rect">
            <a:avLst/>
          </a:prstGeom>
          <a:noFill/>
          <a:ln w="19050" cmpd="sng">
            <a:solidFill>
              <a:schemeClr val="tx1"/>
            </a:solidFill>
          </a:ln>
        </p:spPr>
        <p:txBody>
          <a:bodyPr wrap="square" rtlCol="0">
            <a:spAutoFit/>
          </a:bodyPr>
          <a:lstStyle/>
          <a:p>
            <a:pPr algn="ctr"/>
            <a:endParaRPr lang="en-US" sz="2000" dirty="0" smtClean="0"/>
          </a:p>
          <a:p>
            <a:pPr algn="ctr"/>
            <a:r>
              <a:rPr lang="en-US" sz="2000" dirty="0" smtClean="0"/>
              <a:t>state</a:t>
            </a:r>
          </a:p>
          <a:p>
            <a:pPr algn="ctr"/>
            <a:endParaRPr lang="en-US" sz="2000" i="1" dirty="0"/>
          </a:p>
        </p:txBody>
      </p:sp>
      <p:sp>
        <p:nvSpPr>
          <p:cNvPr id="80" name="TextBox 79"/>
          <p:cNvSpPr txBox="1"/>
          <p:nvPr/>
        </p:nvSpPr>
        <p:spPr>
          <a:xfrm>
            <a:off x="3826351" y="1187818"/>
            <a:ext cx="1957962" cy="323165"/>
          </a:xfrm>
          <a:prstGeom prst="rect">
            <a:avLst/>
          </a:prstGeom>
          <a:noFill/>
        </p:spPr>
        <p:txBody>
          <a:bodyPr wrap="square" rtlCol="0">
            <a:spAutoFit/>
          </a:bodyPr>
          <a:lstStyle/>
          <a:p>
            <a:r>
              <a:rPr lang="en-US" sz="1500" dirty="0" smtClean="0"/>
              <a:t>Neural Network</a:t>
            </a:r>
            <a:endParaRPr lang="en-US" sz="1500" dirty="0"/>
          </a:p>
        </p:txBody>
      </p:sp>
      <p:grpSp>
        <p:nvGrpSpPr>
          <p:cNvPr id="81" name="Group 80"/>
          <p:cNvGrpSpPr/>
          <p:nvPr/>
        </p:nvGrpSpPr>
        <p:grpSpPr>
          <a:xfrm>
            <a:off x="3438549" y="1476737"/>
            <a:ext cx="1879021" cy="1333615"/>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5244628" y="1502225"/>
            <a:ext cx="3498669" cy="1414161"/>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4588174" y="2516117"/>
              <a:ext cx="654346" cy="369332"/>
            </a:xfrm>
            <a:prstGeom prst="rect">
              <a:avLst/>
            </a:prstGeom>
            <a:noFill/>
          </p:spPr>
          <p:txBody>
            <a:bodyPr wrap="none" rtlCol="0">
              <a:spAutoFit/>
            </a:bodyPr>
            <a:lstStyle/>
            <a:p>
              <a:r>
                <a:rPr lang="en-US" dirty="0" smtClean="0"/>
                <a:t>240P</a:t>
              </a:r>
              <a:endParaRPr lang="en-US" dirty="0"/>
            </a:p>
          </p:txBody>
        </p:sp>
        <p:sp>
          <p:nvSpPr>
            <p:cNvPr id="151" name="TextBox 150"/>
            <p:cNvSpPr txBox="1"/>
            <p:nvPr/>
          </p:nvSpPr>
          <p:spPr>
            <a:xfrm>
              <a:off x="4581875" y="2828407"/>
              <a:ext cx="654346" cy="369332"/>
            </a:xfrm>
            <a:prstGeom prst="rect">
              <a:avLst/>
            </a:prstGeom>
            <a:noFill/>
          </p:spPr>
          <p:txBody>
            <a:bodyPr wrap="none" rtlCol="0">
              <a:spAutoFit/>
            </a:bodyPr>
            <a:lstStyle/>
            <a:p>
              <a:r>
                <a:rPr lang="en-US" dirty="0" smtClean="0"/>
                <a:t>480P</a:t>
              </a:r>
              <a:endParaRPr lang="en-US" dirty="0"/>
            </a:p>
          </p:txBody>
        </p:sp>
        <p:sp>
          <p:nvSpPr>
            <p:cNvPr id="152" name="TextBox 151"/>
            <p:cNvSpPr txBox="1"/>
            <p:nvPr/>
          </p:nvSpPr>
          <p:spPr>
            <a:xfrm>
              <a:off x="4592834" y="3126004"/>
              <a:ext cx="654346" cy="369332"/>
            </a:xfrm>
            <a:prstGeom prst="rect">
              <a:avLst/>
            </a:prstGeom>
            <a:noFill/>
          </p:spPr>
          <p:txBody>
            <a:bodyPr wrap="none" rtlCol="0">
              <a:spAutoFit/>
            </a:bodyPr>
            <a:lstStyle/>
            <a:p>
              <a:r>
                <a:rPr lang="en-US" dirty="0" smtClean="0"/>
                <a:t>720P</a:t>
              </a:r>
              <a:endParaRPr lang="en-US" dirty="0"/>
            </a:p>
          </p:txBody>
        </p:sp>
        <p:sp>
          <p:nvSpPr>
            <p:cNvPr id="153" name="TextBox 152"/>
            <p:cNvSpPr txBox="1"/>
            <p:nvPr/>
          </p:nvSpPr>
          <p:spPr>
            <a:xfrm>
              <a:off x="4558831" y="3423917"/>
              <a:ext cx="771365" cy="369332"/>
            </a:xfrm>
            <a:prstGeom prst="rect">
              <a:avLst/>
            </a:prstGeom>
            <a:noFill/>
          </p:spPr>
          <p:txBody>
            <a:bodyPr wrap="none" rtlCol="0">
              <a:spAutoFit/>
            </a:bodyPr>
            <a:lstStyle/>
            <a:p>
              <a:r>
                <a:rPr lang="en-US" dirty="0" smtClean="0"/>
                <a:t>1080P</a:t>
              </a:r>
              <a:endParaRPr lang="en-US" dirty="0"/>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524531" y="2167432"/>
            <a:ext cx="2127247"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5379960" y="899381"/>
            <a:ext cx="1283402" cy="646331"/>
          </a:xfrm>
          <a:prstGeom prst="rect">
            <a:avLst/>
          </a:prstGeom>
          <a:noFill/>
        </p:spPr>
        <p:txBody>
          <a:bodyPr wrap="square" rtlCol="0">
            <a:spAutoFit/>
          </a:bodyPr>
          <a:lstStyle/>
          <a:p>
            <a:r>
              <a:rPr lang="en-US" dirty="0" smtClean="0"/>
              <a:t> policy </a:t>
            </a:r>
          </a:p>
          <a:p>
            <a:r>
              <a:rPr lang="en-US" dirty="0" smtClean="0"/>
              <a:t>π</a:t>
            </a:r>
            <a:r>
              <a:rPr lang="en-US" baseline="-25000" dirty="0" err="1" smtClean="0"/>
              <a:t>θ</a:t>
            </a:r>
            <a:r>
              <a:rPr lang="en-US" dirty="0" smtClean="0"/>
              <a:t>(</a:t>
            </a:r>
            <a:r>
              <a:rPr lang="en-US" i="1" dirty="0" smtClean="0"/>
              <a:t>s, a</a:t>
            </a:r>
            <a:r>
              <a:rPr lang="en-US" dirty="0" smtClean="0"/>
              <a:t>)</a:t>
            </a:r>
            <a:endParaRPr lang="en-US" dirty="0"/>
          </a:p>
        </p:txBody>
      </p:sp>
      <p:sp>
        <p:nvSpPr>
          <p:cNvPr id="158" name="TextBox 157"/>
          <p:cNvSpPr txBox="1"/>
          <p:nvPr/>
        </p:nvSpPr>
        <p:spPr>
          <a:xfrm>
            <a:off x="6700974" y="1951885"/>
            <a:ext cx="3005213" cy="707886"/>
          </a:xfrm>
          <a:prstGeom prst="rect">
            <a:avLst/>
          </a:prstGeom>
          <a:noFill/>
        </p:spPr>
        <p:txBody>
          <a:bodyPr wrap="square" rtlCol="0">
            <a:spAutoFit/>
          </a:bodyPr>
          <a:lstStyle/>
          <a:p>
            <a:r>
              <a:rPr lang="en-US" sz="2000" dirty="0" smtClean="0"/>
              <a:t>Take action </a:t>
            </a:r>
            <a:r>
              <a:rPr lang="en-US" sz="2000" i="1" dirty="0" smtClean="0"/>
              <a:t>a</a:t>
            </a:r>
          </a:p>
          <a:p>
            <a:r>
              <a:rPr lang="en-US" sz="2000" dirty="0"/>
              <a:t>n</a:t>
            </a:r>
            <a:r>
              <a:rPr lang="en-US" sz="2000" dirty="0" smtClean="0"/>
              <a:t>ext bitrate</a:t>
            </a:r>
            <a:endParaRPr lang="en-US" sz="2000" dirty="0"/>
          </a:p>
        </p:txBody>
      </p:sp>
      <p:sp>
        <p:nvSpPr>
          <p:cNvPr id="161" name="Rectangle 160"/>
          <p:cNvSpPr/>
          <p:nvPr/>
        </p:nvSpPr>
        <p:spPr>
          <a:xfrm>
            <a:off x="656024" y="1807652"/>
            <a:ext cx="1780680" cy="400110"/>
          </a:xfrm>
          <a:prstGeom prst="rect">
            <a:avLst/>
          </a:prstGeom>
        </p:spPr>
        <p:txBody>
          <a:bodyPr wrap="none">
            <a:spAutoFit/>
          </a:bodyPr>
          <a:lstStyle/>
          <a:p>
            <a:r>
              <a:rPr lang="en-US" sz="2000" dirty="0" smtClean="0"/>
              <a:t>Observe state </a:t>
            </a:r>
            <a:r>
              <a:rPr lang="en-US" sz="2000" i="1" dirty="0" smtClean="0"/>
              <a:t>s</a:t>
            </a:r>
            <a:endParaRPr lang="en-US" sz="2000" i="1" dirty="0"/>
          </a:p>
        </p:txBody>
      </p:sp>
      <p:sp>
        <p:nvSpPr>
          <p:cNvPr id="167" name="TextBox 166"/>
          <p:cNvSpPr txBox="1"/>
          <p:nvPr/>
        </p:nvSpPr>
        <p:spPr>
          <a:xfrm>
            <a:off x="3862405" y="2766358"/>
            <a:ext cx="1354382" cy="369332"/>
          </a:xfrm>
          <a:prstGeom prst="rect">
            <a:avLst/>
          </a:prstGeom>
          <a:noFill/>
        </p:spPr>
        <p:txBody>
          <a:bodyPr wrap="none" rtlCol="0">
            <a:spAutoFit/>
          </a:bodyPr>
          <a:lstStyle/>
          <a:p>
            <a:r>
              <a:rPr lang="en-US" dirty="0" smtClean="0"/>
              <a:t>parameter </a:t>
            </a:r>
            <a:r>
              <a:rPr lang="en-US" dirty="0" err="1" smtClean="0"/>
              <a:t>θ</a:t>
            </a:r>
            <a:endParaRPr lang="en-US" dirty="0"/>
          </a:p>
        </p:txBody>
      </p:sp>
      <p:pic>
        <p:nvPicPr>
          <p:cNvPr id="169" name="Picture 1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7814" y="4016295"/>
            <a:ext cx="2884840" cy="834171"/>
          </a:xfrm>
          <a:prstGeom prst="rect">
            <a:avLst/>
          </a:prstGeom>
        </p:spPr>
      </p:pic>
      <p:cxnSp>
        <p:nvCxnSpPr>
          <p:cNvPr id="170" name="Straight Arrow Connector 169"/>
          <p:cNvCxnSpPr>
            <a:stCxn id="169" idx="0"/>
            <a:endCxn id="172" idx="1"/>
          </p:cNvCxnSpPr>
          <p:nvPr/>
        </p:nvCxnSpPr>
        <p:spPr>
          <a:xfrm>
            <a:off x="3950234" y="4016295"/>
            <a:ext cx="1694842" cy="696567"/>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5645076" y="4358919"/>
            <a:ext cx="1714957" cy="707886"/>
          </a:xfrm>
          <a:prstGeom prst="rect">
            <a:avLst/>
          </a:prstGeom>
          <a:noFill/>
        </p:spPr>
        <p:txBody>
          <a:bodyPr wrap="none" rtlCol="0">
            <a:spAutoFit/>
          </a:bodyPr>
          <a:lstStyle/>
          <a:p>
            <a:r>
              <a:rPr lang="en-US" sz="2000" dirty="0">
                <a:solidFill>
                  <a:srgbClr val="ED411D"/>
                </a:solidFill>
              </a:rPr>
              <a:t>e</a:t>
            </a:r>
            <a:r>
              <a:rPr lang="en-US" sz="2000" dirty="0" smtClean="0">
                <a:solidFill>
                  <a:srgbClr val="ED411D"/>
                </a:solidFill>
              </a:rPr>
              <a:t>stimate </a:t>
            </a:r>
            <a:r>
              <a:rPr lang="en-US" sz="2000">
                <a:solidFill>
                  <a:srgbClr val="ED411D"/>
                </a:solidFill>
              </a:rPr>
              <a:t>from </a:t>
            </a:r>
            <a:endParaRPr lang="en-US" sz="2000" smtClean="0">
              <a:solidFill>
                <a:srgbClr val="ED411D"/>
              </a:solidFill>
            </a:endParaRPr>
          </a:p>
          <a:p>
            <a:r>
              <a:rPr lang="en-US" sz="2000" dirty="0" smtClean="0">
                <a:solidFill>
                  <a:srgbClr val="ED411D"/>
                </a:solidFill>
              </a:rPr>
              <a:t>empirical data</a:t>
            </a:r>
            <a:endParaRPr lang="en-US" sz="2000" dirty="0">
              <a:solidFill>
                <a:srgbClr val="ED411D"/>
              </a:solidFill>
            </a:endParaRPr>
          </a:p>
        </p:txBody>
      </p:sp>
      <p:sp>
        <p:nvSpPr>
          <p:cNvPr id="176" name="Rectangle 175"/>
          <p:cNvSpPr/>
          <p:nvPr/>
        </p:nvSpPr>
        <p:spPr>
          <a:xfrm>
            <a:off x="1254758" y="4158864"/>
            <a:ext cx="1102353" cy="400110"/>
          </a:xfrm>
          <a:prstGeom prst="rect">
            <a:avLst/>
          </a:prstGeom>
        </p:spPr>
        <p:txBody>
          <a:bodyPr wrap="none">
            <a:spAutoFit/>
          </a:bodyPr>
          <a:lstStyle/>
          <a:p>
            <a:r>
              <a:rPr lang="en-US" sz="2000" b="1" dirty="0" smtClean="0"/>
              <a:t>Training</a:t>
            </a:r>
            <a:r>
              <a:rPr lang="en-US" sz="2000" dirty="0" smtClean="0"/>
              <a:t>:</a:t>
            </a:r>
            <a:endParaRPr lang="en-US" sz="2000" i="1" dirty="0"/>
          </a:p>
        </p:txBody>
      </p:sp>
      <p:sp>
        <p:nvSpPr>
          <p:cNvPr id="146" name="Rectangle 145"/>
          <p:cNvSpPr/>
          <p:nvPr/>
        </p:nvSpPr>
        <p:spPr>
          <a:xfrm>
            <a:off x="1254758" y="3493935"/>
            <a:ext cx="6397842" cy="400110"/>
          </a:xfrm>
          <a:prstGeom prst="rect">
            <a:avLst/>
          </a:prstGeom>
        </p:spPr>
        <p:txBody>
          <a:bodyPr wrap="none">
            <a:spAutoFit/>
          </a:bodyPr>
          <a:lstStyle/>
          <a:p>
            <a:r>
              <a:rPr lang="en-US" sz="2000" b="1" dirty="0" smtClean="0"/>
              <a:t>Collect experience data</a:t>
            </a:r>
            <a:r>
              <a:rPr lang="en-US" sz="2000" dirty="0" smtClean="0"/>
              <a:t>: trajectory of [state, action, reward]</a:t>
            </a:r>
            <a:endParaRPr lang="en-US" sz="2000" i="1" dirty="0"/>
          </a:p>
        </p:txBody>
      </p:sp>
    </p:spTree>
    <p:custDataLst>
      <p:tags r:id="rId1"/>
    </p:custDataLst>
    <p:extLst>
      <p:ext uri="{BB962C8B-B14F-4D97-AF65-F5344CB8AC3E}">
        <p14:creationId xmlns:p14="http://schemas.microsoft.com/office/powerpoint/2010/main" val="907290817"/>
      </p:ext>
    </p:extLst>
  </p:cSld>
  <p:clrMapOvr>
    <a:masterClrMapping/>
  </p:clrMapOvr>
  <mc:AlternateContent xmlns:mc="http://schemas.openxmlformats.org/markup-compatibility/2006" xmlns:p14="http://schemas.microsoft.com/office/powerpoint/2010/main">
    <mc:Choice Requires="p14">
      <p:transition spd="slow" p14:dur="2000" advTm="46442"/>
    </mc:Choice>
    <mc:Fallback xmlns="">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10</a:t>
            </a:fld>
            <a:endParaRPr lang="en-US"/>
          </a:p>
        </p:txBody>
      </p:sp>
      <p:sp>
        <p:nvSpPr>
          <p:cNvPr id="5" name="Title 1"/>
          <p:cNvSpPr>
            <a:spLocks noGrp="1"/>
          </p:cNvSpPr>
          <p:nvPr>
            <p:ph type="title"/>
          </p:nvPr>
        </p:nvSpPr>
        <p:spPr>
          <a:xfrm>
            <a:off x="2244580" y="443946"/>
            <a:ext cx="4629150" cy="642938"/>
          </a:xfrm>
        </p:spPr>
        <p:txBody>
          <a:bodyPr/>
          <a:lstStyle/>
          <a:p>
            <a:pPr algn="ctr"/>
            <a:r>
              <a:rPr lang="en-US" sz="2700" b="1" dirty="0" smtClean="0"/>
              <a:t>What </a:t>
            </a:r>
            <a:r>
              <a:rPr lang="en-US" sz="2700" b="1" dirty="0" err="1" smtClean="0"/>
              <a:t>Pensieve</a:t>
            </a:r>
            <a:r>
              <a:rPr lang="en-US" sz="2700" b="1" dirty="0" smtClean="0"/>
              <a:t> is good at</a:t>
            </a:r>
            <a:endParaRPr lang="en-US" sz="2700" b="1" dirty="0"/>
          </a:p>
        </p:txBody>
      </p:sp>
      <p:sp>
        <p:nvSpPr>
          <p:cNvPr id="6" name="Content Placeholder 2"/>
          <p:cNvSpPr>
            <a:spLocks noGrp="1"/>
          </p:cNvSpPr>
          <p:nvPr>
            <p:ph idx="1"/>
          </p:nvPr>
        </p:nvSpPr>
        <p:spPr>
          <a:xfrm>
            <a:off x="1229883" y="1515166"/>
            <a:ext cx="6790517" cy="2823814"/>
          </a:xfrm>
        </p:spPr>
        <p:txBody>
          <a:bodyPr>
            <a:noAutofit/>
          </a:bodyPr>
          <a:lstStyle/>
          <a:p>
            <a:endParaRPr lang="en-US" sz="2200" dirty="0"/>
          </a:p>
          <a:p>
            <a:r>
              <a:rPr lang="en-US" sz="2200" dirty="0"/>
              <a:t>Learn the dynamics </a:t>
            </a:r>
            <a:r>
              <a:rPr lang="en-US" sz="2200" b="1" dirty="0" smtClean="0">
                <a:solidFill>
                  <a:srgbClr val="C00000"/>
                </a:solidFill>
              </a:rPr>
              <a:t>directly </a:t>
            </a:r>
            <a:r>
              <a:rPr lang="en-US" sz="2200" b="1" dirty="0">
                <a:solidFill>
                  <a:srgbClr val="C00000"/>
                </a:solidFill>
              </a:rPr>
              <a:t>from experience</a:t>
            </a:r>
          </a:p>
          <a:p>
            <a:endParaRPr lang="en-US" sz="2200" dirty="0"/>
          </a:p>
          <a:p>
            <a:r>
              <a:rPr lang="en-US" sz="2200" dirty="0"/>
              <a:t>Optimize </a:t>
            </a:r>
            <a:r>
              <a:rPr lang="en-US" sz="2200" dirty="0" smtClean="0"/>
              <a:t>the high level </a:t>
            </a:r>
            <a:r>
              <a:rPr lang="en-US" sz="2200" dirty="0" err="1" smtClean="0"/>
              <a:t>QoE</a:t>
            </a:r>
            <a:r>
              <a:rPr lang="en-US" sz="2200" dirty="0" smtClean="0"/>
              <a:t> </a:t>
            </a:r>
            <a:r>
              <a:rPr lang="en-US" sz="2200" dirty="0"/>
              <a:t>objective </a:t>
            </a:r>
            <a:r>
              <a:rPr lang="en-US" sz="2200" b="1" dirty="0" smtClean="0">
                <a:solidFill>
                  <a:srgbClr val="C00000"/>
                </a:solidFill>
              </a:rPr>
              <a:t>end-to-end </a:t>
            </a:r>
            <a:endParaRPr lang="en-US" sz="2200" b="1" dirty="0">
              <a:solidFill>
                <a:srgbClr val="C00000"/>
              </a:solidFill>
            </a:endParaRPr>
          </a:p>
          <a:p>
            <a:endParaRPr lang="en-US" sz="2200" dirty="0"/>
          </a:p>
          <a:p>
            <a:r>
              <a:rPr lang="en-US" sz="2200" dirty="0" smtClean="0"/>
              <a:t>Extract control rules from </a:t>
            </a:r>
            <a:r>
              <a:rPr lang="en-US" sz="2200" b="1" dirty="0" smtClean="0">
                <a:solidFill>
                  <a:srgbClr val="C00000"/>
                </a:solidFill>
              </a:rPr>
              <a:t>raw high-dimensional</a:t>
            </a:r>
            <a:r>
              <a:rPr lang="en-US" sz="2200" dirty="0" smtClean="0"/>
              <a:t> signals</a:t>
            </a:r>
            <a:endParaRPr lang="en-US" sz="2200" dirty="0"/>
          </a:p>
        </p:txBody>
      </p:sp>
    </p:spTree>
    <p:custDataLst>
      <p:tags r:id="rId1"/>
    </p:custDataLst>
    <p:extLst>
      <p:ext uri="{BB962C8B-B14F-4D97-AF65-F5344CB8AC3E}">
        <p14:creationId xmlns:p14="http://schemas.microsoft.com/office/powerpoint/2010/main" val="149455393"/>
      </p:ext>
    </p:extLst>
  </p:cSld>
  <p:clrMapOvr>
    <a:masterClrMapping/>
  </p:clrMapOvr>
  <mc:AlternateContent xmlns:mc="http://schemas.openxmlformats.org/markup-compatibility/2006" xmlns:p14="http://schemas.microsoft.com/office/powerpoint/2010/main">
    <mc:Choice Requires="p14">
      <p:transition spd="slow" p14:dur="2000" advTm="60560"/>
    </mc:Choice>
    <mc:Fallback xmlns="">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0038" y="115856"/>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Training System</a:t>
            </a:r>
            <a:endParaRPr lang="en-US" sz="2700" b="1" dirty="0"/>
          </a:p>
        </p:txBody>
      </p:sp>
      <p:sp>
        <p:nvSpPr>
          <p:cNvPr id="46" name="TextBox 45"/>
          <p:cNvSpPr txBox="1"/>
          <p:nvPr/>
        </p:nvSpPr>
        <p:spPr>
          <a:xfrm>
            <a:off x="6315305" y="2084893"/>
            <a:ext cx="2043424" cy="584775"/>
          </a:xfrm>
          <a:prstGeom prst="rect">
            <a:avLst/>
          </a:prstGeom>
          <a:noFill/>
        </p:spPr>
        <p:txBody>
          <a:bodyPr wrap="square" rtlCol="0">
            <a:spAutoFit/>
          </a:bodyPr>
          <a:lstStyle/>
          <a:p>
            <a:pPr algn="ctr"/>
            <a:r>
              <a:rPr lang="en-US" sz="1600" dirty="0"/>
              <a:t>{state, action, reward</a:t>
            </a:r>
            <a:r>
              <a:rPr lang="en-US" sz="1600" dirty="0" smtClean="0"/>
              <a:t>}</a:t>
            </a:r>
          </a:p>
          <a:p>
            <a:pPr algn="ctr"/>
            <a:r>
              <a:rPr lang="en-US" sz="1600" dirty="0" smtClean="0"/>
              <a:t>experiences</a:t>
            </a:r>
            <a:endParaRPr lang="en-US" sz="1600" dirty="0"/>
          </a:p>
        </p:txBody>
      </p:sp>
      <p:sp>
        <p:nvSpPr>
          <p:cNvPr id="50" name="TextBox 49"/>
          <p:cNvSpPr txBox="1"/>
          <p:nvPr/>
        </p:nvSpPr>
        <p:spPr>
          <a:xfrm>
            <a:off x="6389945" y="4058807"/>
            <a:ext cx="1874219" cy="584775"/>
          </a:xfrm>
          <a:prstGeom prst="rect">
            <a:avLst/>
          </a:prstGeom>
          <a:noFill/>
        </p:spPr>
        <p:txBody>
          <a:bodyPr wrap="square" rtlCol="0">
            <a:spAutoFit/>
          </a:bodyPr>
          <a:lstStyle/>
          <a:p>
            <a:pPr algn="ctr"/>
            <a:r>
              <a:rPr lang="en-US" sz="1600" dirty="0" smtClean="0"/>
              <a:t>updated neural </a:t>
            </a:r>
          </a:p>
          <a:p>
            <a:pPr algn="ctr"/>
            <a:r>
              <a:rPr lang="en-US" sz="1600" dirty="0" smtClean="0"/>
              <a:t>network parameters</a:t>
            </a:r>
            <a:endParaRPr lang="en-US" sz="1600" dirty="0"/>
          </a:p>
        </p:txBody>
      </p:sp>
      <p:sp>
        <p:nvSpPr>
          <p:cNvPr id="3" name="Slide Number Placeholder 2"/>
          <p:cNvSpPr>
            <a:spLocks noGrp="1"/>
          </p:cNvSpPr>
          <p:nvPr>
            <p:ph type="sldNum" sz="quarter" idx="12"/>
          </p:nvPr>
        </p:nvSpPr>
        <p:spPr/>
        <p:txBody>
          <a:bodyPr/>
          <a:lstStyle/>
          <a:p>
            <a:fld id="{81D68F6D-792F-C840-8BAC-1A964D3CE3FA}" type="slidenum">
              <a:rPr lang="en-US" smtClean="0"/>
              <a:t>11</a:t>
            </a:fld>
            <a:endParaRPr lang="en-US"/>
          </a:p>
        </p:txBody>
      </p:sp>
      <p:grpSp>
        <p:nvGrpSpPr>
          <p:cNvPr id="1210" name="Group 1209"/>
          <p:cNvGrpSpPr/>
          <p:nvPr/>
        </p:nvGrpSpPr>
        <p:grpSpPr>
          <a:xfrm>
            <a:off x="1857660" y="977161"/>
            <a:ext cx="4157012" cy="3752516"/>
            <a:chOff x="1857660" y="977161"/>
            <a:chExt cx="4157012" cy="3752516"/>
          </a:xfrm>
        </p:grpSpPr>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3720" y="2153383"/>
              <a:ext cx="399652" cy="302684"/>
            </a:xfrm>
            <a:prstGeom prst="rect">
              <a:avLst/>
            </a:prstGeom>
          </p:spPr>
        </p:pic>
        <p:sp>
          <p:nvSpPr>
            <p:cNvPr id="22" name="Rectangle 21"/>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48333" y="3015764"/>
              <a:ext cx="405039" cy="309731"/>
            </a:xfrm>
            <a:prstGeom prst="rect">
              <a:avLst/>
            </a:prstGeom>
          </p:spPr>
        </p:pic>
        <p:sp>
          <p:nvSpPr>
            <p:cNvPr id="24" name="Rectangle 23"/>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3318" y="4296303"/>
              <a:ext cx="405039" cy="306764"/>
            </a:xfrm>
            <a:prstGeom prst="rect">
              <a:avLst/>
            </a:prstGeom>
          </p:spPr>
        </p:pic>
        <p:sp>
          <p:nvSpPr>
            <p:cNvPr id="26" name="Rectangle 25"/>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0" name="Straight Arrow Connector 29"/>
            <p:cNvCxnSpPr>
              <a:stCxn id="15" idx="3"/>
              <a:endCxn id="22" idx="1"/>
            </p:cNvCxnSpPr>
            <p:nvPr/>
          </p:nvCxnSpPr>
          <p:spPr>
            <a:xfrm>
              <a:off x="1919971" y="2301184"/>
              <a:ext cx="1246023"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24" idx="1"/>
            </p:cNvCxnSpPr>
            <p:nvPr/>
          </p:nvCxnSpPr>
          <p:spPr>
            <a:xfrm>
              <a:off x="1857660" y="3164914"/>
              <a:ext cx="1308334" cy="3983"/>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3"/>
              <a:endCxn id="26" idx="1"/>
            </p:cNvCxnSpPr>
            <p:nvPr/>
          </p:nvCxnSpPr>
          <p:spPr>
            <a:xfrm flipV="1">
              <a:off x="1890821" y="4433588"/>
              <a:ext cx="1275173" cy="2775"/>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5022" y="2141018"/>
              <a:ext cx="297465" cy="316778"/>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5023" y="3000674"/>
              <a:ext cx="297465" cy="316778"/>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2218" y="4277974"/>
              <a:ext cx="300269" cy="316778"/>
            </a:xfrm>
            <a:prstGeom prst="rect">
              <a:avLst/>
            </a:prstGeom>
          </p:spPr>
        </p:pic>
        <p:sp>
          <p:nvSpPr>
            <p:cNvPr id="39" name="Oval 38"/>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Oval 39"/>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Oval 40"/>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TextBox 51"/>
            <p:cNvSpPr txBox="1"/>
            <p:nvPr/>
          </p:nvSpPr>
          <p:spPr>
            <a:xfrm>
              <a:off x="3081674" y="977161"/>
              <a:ext cx="2932998" cy="615553"/>
            </a:xfrm>
            <a:prstGeom prst="rect">
              <a:avLst/>
            </a:prstGeom>
            <a:noFill/>
          </p:spPr>
          <p:txBody>
            <a:bodyPr wrap="square" rtlCol="0">
              <a:spAutoFit/>
            </a:bodyPr>
            <a:lstStyle/>
            <a:p>
              <a:pPr algn="ctr"/>
              <a:r>
                <a:rPr lang="en-US" sz="1800" b="1" dirty="0" smtClean="0"/>
                <a:t>Video playback</a:t>
              </a:r>
            </a:p>
            <a:p>
              <a:pPr algn="ctr"/>
              <a:r>
                <a:rPr lang="en-US" sz="1600" i="1" dirty="0" smtClean="0">
                  <a:solidFill>
                    <a:srgbClr val="3167FF"/>
                  </a:solidFill>
                </a:rPr>
                <a:t>Fast chunk-level simulator</a:t>
              </a:r>
              <a:endParaRPr lang="en-US" sz="1600" i="1" dirty="0">
                <a:solidFill>
                  <a:srgbClr val="3167FF"/>
                </a:solidFill>
              </a:endParaRPr>
            </a:p>
          </p:txBody>
        </p:sp>
        <p:sp>
          <p:nvSpPr>
            <p:cNvPr id="66" name="Rectangle 65"/>
            <p:cNvSpPr/>
            <p:nvPr/>
          </p:nvSpPr>
          <p:spPr>
            <a:xfrm>
              <a:off x="4819767" y="201683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worker</a:t>
              </a:r>
              <a:endParaRPr lang="en-US" sz="1400" b="1" dirty="0">
                <a:solidFill>
                  <a:schemeClr val="tx1"/>
                </a:solidFill>
              </a:endParaRPr>
            </a:p>
          </p:txBody>
        </p:sp>
        <p:sp>
          <p:nvSpPr>
            <p:cNvPr id="68" name="Rectangle 67"/>
            <p:cNvSpPr/>
            <p:nvPr/>
          </p:nvSpPr>
          <p:spPr>
            <a:xfrm>
              <a:off x="4819767" y="288887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p>
          </p:txBody>
        </p:sp>
        <p:sp>
          <p:nvSpPr>
            <p:cNvPr id="69" name="Rectangle 68"/>
            <p:cNvSpPr/>
            <p:nvPr/>
          </p:nvSpPr>
          <p:spPr>
            <a:xfrm>
              <a:off x="4819767" y="4164690"/>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p>
          </p:txBody>
        </p:sp>
      </p:grpSp>
      <p:sp>
        <p:nvSpPr>
          <p:cNvPr id="42" name="Rectangle 41"/>
          <p:cNvSpPr/>
          <p:nvPr/>
        </p:nvSpPr>
        <p:spPr>
          <a:xfrm>
            <a:off x="7762683" y="2814950"/>
            <a:ext cx="1002963" cy="985350"/>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Pensieve</a:t>
            </a:r>
            <a:r>
              <a:rPr lang="en-US" sz="1600" dirty="0">
                <a:solidFill>
                  <a:schemeClr val="tx1"/>
                </a:solidFill>
              </a:rPr>
              <a:t> master</a:t>
            </a:r>
          </a:p>
        </p:txBody>
      </p:sp>
      <p:cxnSp>
        <p:nvCxnSpPr>
          <p:cNvPr id="43" name="Straight Arrow Connector 42"/>
          <p:cNvCxnSpPr/>
          <p:nvPr/>
        </p:nvCxnSpPr>
        <p:spPr>
          <a:xfrm>
            <a:off x="5791070" y="2168929"/>
            <a:ext cx="1959256" cy="103042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809762" y="1035450"/>
            <a:ext cx="2114977" cy="615553"/>
          </a:xfrm>
          <a:prstGeom prst="rect">
            <a:avLst/>
          </a:prstGeom>
          <a:noFill/>
        </p:spPr>
        <p:txBody>
          <a:bodyPr wrap="square" rtlCol="0">
            <a:spAutoFit/>
          </a:bodyPr>
          <a:lstStyle/>
          <a:p>
            <a:pPr algn="ctr"/>
            <a:r>
              <a:rPr lang="en-US" sz="1800" b="1" dirty="0" smtClean="0"/>
              <a:t>Model update </a:t>
            </a:r>
          </a:p>
          <a:p>
            <a:pPr algn="ctr"/>
            <a:r>
              <a:rPr lang="en-US" sz="1600" i="1" dirty="0" err="1" smtClean="0">
                <a:solidFill>
                  <a:srgbClr val="3167FF"/>
                </a:solidFill>
              </a:rPr>
              <a:t>TensorFlow</a:t>
            </a:r>
            <a:endParaRPr lang="en-US" sz="1400" i="1" dirty="0">
              <a:solidFill>
                <a:srgbClr val="3167FF"/>
              </a:solidFill>
            </a:endParaRPr>
          </a:p>
        </p:txBody>
      </p:sp>
      <p:cxnSp>
        <p:nvCxnSpPr>
          <p:cNvPr id="1182" name="Straight Arrow Connector 1181"/>
          <p:cNvCxnSpPr/>
          <p:nvPr/>
        </p:nvCxnSpPr>
        <p:spPr>
          <a:xfrm>
            <a:off x="5789100" y="3061089"/>
            <a:ext cx="1961226" cy="237809"/>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85" name="Straight Arrow Connector 1184"/>
          <p:cNvCxnSpPr/>
          <p:nvPr/>
        </p:nvCxnSpPr>
        <p:spPr>
          <a:xfrm flipV="1">
            <a:off x="5789100" y="3450314"/>
            <a:ext cx="1961226" cy="114443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0" name="Straight Arrow Connector 1189"/>
          <p:cNvCxnSpPr/>
          <p:nvPr/>
        </p:nvCxnSpPr>
        <p:spPr>
          <a:xfrm flipH="1" flipV="1">
            <a:off x="5771564" y="2456067"/>
            <a:ext cx="1967378" cy="99424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5" name="Straight Arrow Connector 1194"/>
          <p:cNvCxnSpPr/>
          <p:nvPr/>
        </p:nvCxnSpPr>
        <p:spPr>
          <a:xfrm flipH="1">
            <a:off x="5767552" y="3199356"/>
            <a:ext cx="1979282" cy="111560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200" name="Straight Arrow Connector 1199"/>
          <p:cNvCxnSpPr/>
          <p:nvPr/>
        </p:nvCxnSpPr>
        <p:spPr>
          <a:xfrm flipH="1" flipV="1">
            <a:off x="5775065" y="3305032"/>
            <a:ext cx="1955994" cy="202421"/>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1209" name="Group 1208"/>
          <p:cNvGrpSpPr/>
          <p:nvPr/>
        </p:nvGrpSpPr>
        <p:grpSpPr>
          <a:xfrm>
            <a:off x="114300" y="901456"/>
            <a:ext cx="2733741" cy="3957450"/>
            <a:chOff x="114300" y="901456"/>
            <a:chExt cx="2733741" cy="3957450"/>
          </a:xfrm>
        </p:grpSpPr>
        <p:sp>
          <p:nvSpPr>
            <p:cNvPr id="6" name="Rectangle 5"/>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4693" y="2002320"/>
              <a:ext cx="1025278" cy="597728"/>
            </a:xfrm>
            <a:prstGeom prst="rect">
              <a:avLst/>
            </a:prstGeom>
            <a:effectLst/>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43" y="2849199"/>
              <a:ext cx="1025278" cy="597728"/>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5543" y="4137499"/>
              <a:ext cx="1025278" cy="597728"/>
            </a:xfrm>
            <a:prstGeom prst="rect">
              <a:avLst/>
            </a:prstGeom>
          </p:spPr>
        </p:pic>
        <p:sp>
          <p:nvSpPr>
            <p:cNvPr id="18" name="Oval 17"/>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TextBox 50"/>
            <p:cNvSpPr txBox="1"/>
            <p:nvPr/>
          </p:nvSpPr>
          <p:spPr>
            <a:xfrm>
              <a:off x="114300" y="901456"/>
              <a:ext cx="2733741" cy="892552"/>
            </a:xfrm>
            <a:prstGeom prst="rect">
              <a:avLst/>
            </a:prstGeom>
            <a:noFill/>
          </p:spPr>
          <p:txBody>
            <a:bodyPr wrap="square" rtlCol="0">
              <a:spAutoFit/>
            </a:bodyPr>
            <a:lstStyle/>
            <a:p>
              <a:pPr algn="ctr"/>
              <a:r>
                <a:rPr lang="en-US" sz="1800" b="1" dirty="0"/>
                <a:t>Large corpus of </a:t>
              </a:r>
            </a:p>
            <a:p>
              <a:pPr algn="ctr"/>
              <a:r>
                <a:rPr lang="en-US" sz="1800" b="1" dirty="0"/>
                <a:t>network </a:t>
              </a:r>
              <a:r>
                <a:rPr lang="en-US" sz="1800" b="1" dirty="0" smtClean="0"/>
                <a:t>traces</a:t>
              </a:r>
            </a:p>
            <a:p>
              <a:pPr algn="ctr"/>
              <a:r>
                <a:rPr lang="en-US" sz="1600" i="1" dirty="0" smtClean="0">
                  <a:solidFill>
                    <a:srgbClr val="3167FF"/>
                  </a:solidFill>
                </a:rPr>
                <a:t>cellular, broadband, synthetic</a:t>
              </a:r>
              <a:endParaRPr lang="en-US" sz="1600" i="1" dirty="0">
                <a:solidFill>
                  <a:srgbClr val="3167FF"/>
                </a:solidFill>
              </a:endParaRPr>
            </a:p>
          </p:txBody>
        </p:sp>
        <p:sp>
          <p:nvSpPr>
            <p:cNvPr id="54" name="Rectangle 53"/>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Rectangle 56"/>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Rectangle 58"/>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7" name="Rectangle 1206"/>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Rectangle 1207"/>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436066798"/>
      </p:ext>
    </p:extLst>
  </p:cSld>
  <p:clrMapOvr>
    <a:masterClrMapping/>
  </p:clrMapOvr>
  <mc:AlternateContent xmlns:mc="http://schemas.openxmlformats.org/markup-compatibility/2006" xmlns:p14="http://schemas.microsoft.com/office/powerpoint/2010/main">
    <mc:Choice Requires="p14">
      <p:transition spd="slow" p14:dur="2000" advTm="41936"/>
    </mc:Choice>
    <mc:Fallback xmlns="">
      <p:transition spd="slow" advTm="41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500"/>
                                        <p:tgtEl>
                                          <p:spTgt spid="12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0"/>
                                        </p:tgtEl>
                                        <p:attrNameLst>
                                          <p:attrName>style.visibility</p:attrName>
                                        </p:attrNameLst>
                                      </p:cBhvr>
                                      <p:to>
                                        <p:strVal val="visible"/>
                                      </p:to>
                                    </p:set>
                                    <p:animEffect transition="in" filter="wipe(left)">
                                      <p:cBhvr>
                                        <p:cTn id="12" dur="500"/>
                                        <p:tgtEl>
                                          <p:spTgt spid="1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nodeType="withEffect">
                                  <p:stCondLst>
                                    <p:cond delay="0"/>
                                  </p:stCondLst>
                                  <p:childTnLst>
                                    <p:set>
                                      <p:cBhvr>
                                        <p:cTn id="25" dur="1" fill="hold">
                                          <p:stCondLst>
                                            <p:cond delay="0"/>
                                          </p:stCondLst>
                                        </p:cTn>
                                        <p:tgtEl>
                                          <p:spTgt spid="1182"/>
                                        </p:tgtEl>
                                        <p:attrNameLst>
                                          <p:attrName>style.visibility</p:attrName>
                                        </p:attrNameLst>
                                      </p:cBhvr>
                                      <p:to>
                                        <p:strVal val="visible"/>
                                      </p:to>
                                    </p:set>
                                    <p:animEffect transition="in" filter="wipe(left)">
                                      <p:cBhvr>
                                        <p:cTn id="26" dur="500"/>
                                        <p:tgtEl>
                                          <p:spTgt spid="1182"/>
                                        </p:tgtEl>
                                      </p:cBhvr>
                                    </p:animEffect>
                                  </p:childTnLst>
                                </p:cTn>
                              </p:par>
                              <p:par>
                                <p:cTn id="27" presetID="22" presetClass="entr" presetSubtype="8" fill="hold" nodeType="withEffect">
                                  <p:stCondLst>
                                    <p:cond delay="0"/>
                                  </p:stCondLst>
                                  <p:childTnLst>
                                    <p:set>
                                      <p:cBhvr>
                                        <p:cTn id="28" dur="1" fill="hold">
                                          <p:stCondLst>
                                            <p:cond delay="0"/>
                                          </p:stCondLst>
                                        </p:cTn>
                                        <p:tgtEl>
                                          <p:spTgt spid="1185"/>
                                        </p:tgtEl>
                                        <p:attrNameLst>
                                          <p:attrName>style.visibility</p:attrName>
                                        </p:attrNameLst>
                                      </p:cBhvr>
                                      <p:to>
                                        <p:strVal val="visible"/>
                                      </p:to>
                                    </p:set>
                                    <p:animEffect transition="in" filter="wipe(left)">
                                      <p:cBhvr>
                                        <p:cTn id="29" dur="500"/>
                                        <p:tgtEl>
                                          <p:spTgt spid="118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95"/>
                                        </p:tgtEl>
                                        <p:attrNameLst>
                                          <p:attrName>style.visibility</p:attrName>
                                        </p:attrNameLst>
                                      </p:cBhvr>
                                      <p:to>
                                        <p:strVal val="visible"/>
                                      </p:to>
                                    </p:set>
                                    <p:animEffect transition="in" filter="wipe(right)">
                                      <p:cBhvr>
                                        <p:cTn id="37" dur="500"/>
                                        <p:tgtEl>
                                          <p:spTgt spid="1195"/>
                                        </p:tgtEl>
                                      </p:cBhvr>
                                    </p:animEffect>
                                  </p:childTnLst>
                                </p:cTn>
                              </p:par>
                              <p:par>
                                <p:cTn id="38" presetID="22" presetClass="entr" presetSubtype="2" fill="hold" nodeType="withEffect">
                                  <p:stCondLst>
                                    <p:cond delay="0"/>
                                  </p:stCondLst>
                                  <p:childTnLst>
                                    <p:set>
                                      <p:cBhvr>
                                        <p:cTn id="39" dur="1" fill="hold">
                                          <p:stCondLst>
                                            <p:cond delay="0"/>
                                          </p:stCondLst>
                                        </p:cTn>
                                        <p:tgtEl>
                                          <p:spTgt spid="1200"/>
                                        </p:tgtEl>
                                        <p:attrNameLst>
                                          <p:attrName>style.visibility</p:attrName>
                                        </p:attrNameLst>
                                      </p:cBhvr>
                                      <p:to>
                                        <p:strVal val="visible"/>
                                      </p:to>
                                    </p:set>
                                    <p:animEffect transition="in" filter="wipe(right)">
                                      <p:cBhvr>
                                        <p:cTn id="40" dur="500"/>
                                        <p:tgtEl>
                                          <p:spTgt spid="1200"/>
                                        </p:tgtEl>
                                      </p:cBhvr>
                                    </p:animEffect>
                                  </p:childTnLst>
                                </p:cTn>
                              </p:par>
                              <p:par>
                                <p:cTn id="41" presetID="22" presetClass="entr" presetSubtype="2" fill="hold" nodeType="withEffect">
                                  <p:stCondLst>
                                    <p:cond delay="0"/>
                                  </p:stCondLst>
                                  <p:childTnLst>
                                    <p:set>
                                      <p:cBhvr>
                                        <p:cTn id="42" dur="1" fill="hold">
                                          <p:stCondLst>
                                            <p:cond delay="0"/>
                                          </p:stCondLst>
                                        </p:cTn>
                                        <p:tgtEl>
                                          <p:spTgt spid="1190"/>
                                        </p:tgtEl>
                                        <p:attrNameLst>
                                          <p:attrName>style.visibility</p:attrName>
                                        </p:attrNameLst>
                                      </p:cBhvr>
                                      <p:to>
                                        <p:strVal val="visible"/>
                                      </p:to>
                                    </p:set>
                                    <p:animEffect transition="in" filter="wipe(right)">
                                      <p:cBhvr>
                                        <p:cTn id="43" dur="500"/>
                                        <p:tgtEl>
                                          <p:spTgt spid="119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4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073844" y="489313"/>
            <a:ext cx="10617895" cy="4551317"/>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12</a:t>
            </a:fld>
            <a:endParaRPr lang="en-US"/>
          </a:p>
        </p:txBody>
      </p:sp>
      <p:sp>
        <p:nvSpPr>
          <p:cNvPr id="2" name="TextBox 1"/>
          <p:cNvSpPr txBox="1"/>
          <p:nvPr/>
        </p:nvSpPr>
        <p:spPr>
          <a:xfrm>
            <a:off x="271625" y="1449938"/>
            <a:ext cx="461665" cy="1026878"/>
          </a:xfrm>
          <a:prstGeom prst="rect">
            <a:avLst/>
          </a:prstGeom>
          <a:solidFill>
            <a:schemeClr val="bg1"/>
          </a:solidFill>
        </p:spPr>
        <p:txBody>
          <a:bodyPr vert="vert270" wrap="square" rtlCol="0">
            <a:spAutoFit/>
          </a:bodyPr>
          <a:lstStyle/>
          <a:p>
            <a:pPr algn="ctr"/>
            <a:r>
              <a:rPr lang="en-US" dirty="0" err="1" smtClean="0">
                <a:solidFill>
                  <a:srgbClr val="ED411D"/>
                </a:solidFill>
              </a:rPr>
              <a:t>Pensieve</a:t>
            </a:r>
            <a:endParaRPr lang="en-US" dirty="0">
              <a:solidFill>
                <a:srgbClr val="ED411D"/>
              </a:solidFill>
            </a:endParaRPr>
          </a:p>
        </p:txBody>
      </p:sp>
      <p:sp>
        <p:nvSpPr>
          <p:cNvPr id="6" name="TextBox 5"/>
          <p:cNvSpPr txBox="1"/>
          <p:nvPr/>
        </p:nvSpPr>
        <p:spPr>
          <a:xfrm>
            <a:off x="271624" y="3437441"/>
            <a:ext cx="461665" cy="615811"/>
          </a:xfrm>
          <a:prstGeom prst="rect">
            <a:avLst/>
          </a:prstGeom>
          <a:solidFill>
            <a:schemeClr val="bg1"/>
          </a:solidFill>
        </p:spPr>
        <p:txBody>
          <a:bodyPr vert="vert270" wrap="square" rtlCol="0">
            <a:spAutoFit/>
          </a:bodyPr>
          <a:lstStyle/>
          <a:p>
            <a:pPr algn="ctr"/>
            <a:r>
              <a:rPr lang="en-US" dirty="0" smtClean="0">
                <a:solidFill>
                  <a:srgbClr val="0070C0"/>
                </a:solidFill>
              </a:rPr>
              <a:t>MPC</a:t>
            </a:r>
            <a:endParaRPr lang="en-US" dirty="0">
              <a:solidFill>
                <a:srgbClr val="0070C0"/>
              </a:solidFill>
            </a:endParaRP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2978" y="3085413"/>
            <a:ext cx="1220892" cy="1220892"/>
          </a:xfrm>
          <a:prstGeom prst="rect">
            <a:avLst/>
          </a:prstGeom>
        </p:spPr>
      </p:pic>
      <p:sp>
        <p:nvSpPr>
          <p:cNvPr id="4" name="Title 1"/>
          <p:cNvSpPr txBox="1">
            <a:spLocks/>
          </p:cNvSpPr>
          <p:nvPr/>
        </p:nvSpPr>
        <p:spPr>
          <a:xfrm>
            <a:off x="2423886" y="2044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a:t>Demo</a:t>
            </a:r>
          </a:p>
        </p:txBody>
      </p:sp>
      <p:sp>
        <p:nvSpPr>
          <p:cNvPr id="9" name="TextBox 8"/>
          <p:cNvSpPr txBox="1"/>
          <p:nvPr/>
        </p:nvSpPr>
        <p:spPr>
          <a:xfrm rot="5400000" flipH="1">
            <a:off x="6711289" y="2971585"/>
            <a:ext cx="553998" cy="1730211"/>
          </a:xfrm>
          <a:prstGeom prst="rect">
            <a:avLst/>
          </a:prstGeom>
          <a:noFill/>
        </p:spPr>
        <p:txBody>
          <a:bodyPr vert="vert270" wrap="square" rtlCol="0">
            <a:spAutoFit/>
          </a:bodyPr>
          <a:lstStyle/>
          <a:p>
            <a:pPr algn="ctr"/>
            <a:r>
              <a:rPr lang="en-US" sz="2400" dirty="0" err="1" smtClean="0">
                <a:solidFill>
                  <a:srgbClr val="ED411D"/>
                </a:solidFill>
              </a:rPr>
              <a:t>Rebuffering</a:t>
            </a:r>
            <a:endParaRPr lang="en-US" sz="2400" dirty="0">
              <a:solidFill>
                <a:srgbClr val="ED411D"/>
              </a:solidFill>
            </a:endParaRPr>
          </a:p>
        </p:txBody>
      </p:sp>
      <p:sp>
        <p:nvSpPr>
          <p:cNvPr id="7" name="Rectangle 6"/>
          <p:cNvSpPr/>
          <p:nvPr/>
        </p:nvSpPr>
        <p:spPr>
          <a:xfrm>
            <a:off x="271624" y="763633"/>
            <a:ext cx="3674075" cy="400363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84140" y="4581525"/>
            <a:ext cx="347619" cy="18170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6666505" y="2625394"/>
            <a:ext cx="258944" cy="460019"/>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86650" y="2635268"/>
            <a:ext cx="57738" cy="429293"/>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003023" y="2635268"/>
            <a:ext cx="227840" cy="369930"/>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09246" y="2280253"/>
            <a:ext cx="2402247" cy="400110"/>
          </a:xfrm>
          <a:prstGeom prst="rect">
            <a:avLst/>
          </a:prstGeom>
          <a:noFill/>
        </p:spPr>
        <p:txBody>
          <a:bodyPr wrap="square" rtlCol="0">
            <a:spAutoFit/>
          </a:bodyPr>
          <a:lstStyle/>
          <a:p>
            <a:r>
              <a:rPr lang="en-US" sz="2000" dirty="0"/>
              <a:t>c</a:t>
            </a:r>
            <a:r>
              <a:rPr lang="en-US" sz="2000" dirty="0" smtClean="0"/>
              <a:t>hances of outage</a:t>
            </a:r>
            <a:endParaRPr lang="en-US" sz="2000" dirty="0"/>
          </a:p>
        </p:txBody>
      </p:sp>
      <p:sp>
        <p:nvSpPr>
          <p:cNvPr id="16" name="Rectangle 15"/>
          <p:cNvSpPr/>
          <p:nvPr/>
        </p:nvSpPr>
        <p:spPr>
          <a:xfrm rot="16200000">
            <a:off x="3397284" y="1346584"/>
            <a:ext cx="1294225" cy="44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ED411D"/>
                </a:solidFill>
              </a:rPr>
              <a:t>Pensieve</a:t>
            </a:r>
            <a:r>
              <a:rPr lang="en-US" sz="1600" dirty="0" smtClean="0">
                <a:solidFill>
                  <a:srgbClr val="ED411D"/>
                </a:solidFill>
              </a:rPr>
              <a:t> buffer (sec)</a:t>
            </a:r>
            <a:endParaRPr lang="en-US" sz="1600" dirty="0">
              <a:solidFill>
                <a:srgbClr val="ED411D"/>
              </a:solidFill>
            </a:endParaRPr>
          </a:p>
        </p:txBody>
      </p:sp>
      <p:sp>
        <p:nvSpPr>
          <p:cNvPr id="20" name="Rectangle 19"/>
          <p:cNvSpPr/>
          <p:nvPr/>
        </p:nvSpPr>
        <p:spPr>
          <a:xfrm rot="16200000">
            <a:off x="3415861" y="3778933"/>
            <a:ext cx="127171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2379B5"/>
                </a:solidFill>
              </a:rPr>
              <a:t>MPC </a:t>
            </a:r>
          </a:p>
          <a:p>
            <a:pPr algn="ctr"/>
            <a:r>
              <a:rPr lang="en-US" sz="1600" dirty="0" smtClean="0">
                <a:solidFill>
                  <a:srgbClr val="2379B5"/>
                </a:solidFill>
              </a:rPr>
              <a:t>buffer (sec)</a:t>
            </a:r>
            <a:endParaRPr lang="en-US" sz="1600" dirty="0">
              <a:solidFill>
                <a:srgbClr val="2379B5"/>
              </a:solidFill>
            </a:endParaRPr>
          </a:p>
        </p:txBody>
      </p:sp>
      <p:sp>
        <p:nvSpPr>
          <p:cNvPr id="22" name="Rectangle 21"/>
          <p:cNvSpPr/>
          <p:nvPr/>
        </p:nvSpPr>
        <p:spPr>
          <a:xfrm rot="16200000">
            <a:off x="3429627" y="2564726"/>
            <a:ext cx="118995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Throughput (mbps)</a:t>
            </a:r>
            <a:endParaRPr lang="en-US" sz="1600" dirty="0">
              <a:solidFill>
                <a:schemeClr val="tx1"/>
              </a:solidFill>
            </a:endParaRPr>
          </a:p>
        </p:txBody>
      </p:sp>
      <p:sp>
        <p:nvSpPr>
          <p:cNvPr id="10" name="Rectangle 9"/>
          <p:cNvSpPr/>
          <p:nvPr/>
        </p:nvSpPr>
        <p:spPr>
          <a:xfrm>
            <a:off x="3834031" y="949371"/>
            <a:ext cx="4977461" cy="124636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32110" y="2190576"/>
            <a:ext cx="4979381" cy="12151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23854" y="3424844"/>
            <a:ext cx="4821382" cy="119193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42506176"/>
      </p:ext>
    </p:extLst>
  </p:cSld>
  <p:clrMapOvr>
    <a:masterClrMapping/>
  </p:clrMapOvr>
  <mc:AlternateContent xmlns:mc="http://schemas.openxmlformats.org/markup-compatibility/2006" xmlns:p14="http://schemas.microsoft.com/office/powerpoint/2010/main">
    <mc:Choice Requires="p14">
      <p:transition spd="slow" p14:dur="2000" advTm="69596"/>
    </mc:Choice>
    <mc:Fallback xmlns="">
      <p:transition spd="slow" advTm="6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4667" fill="hold"/>
                                        <p:tgtEl>
                                          <p:spTgt spid="5"/>
                                        </p:tgtEl>
                                      </p:cBhvr>
                                    </p:cmd>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ntr" presetSubtype="0" fill="hold" nodeType="withEffect">
                                  <p:stCondLst>
                                    <p:cond delay="1930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2470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grpId="0" nodeType="withEffect">
                                  <p:stCondLst>
                                    <p:cond delay="193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00"/>
                                        <p:tgtEl>
                                          <p:spTgt spid="9"/>
                                        </p:tgtEl>
                                      </p:cBhvr>
                                    </p:animEffect>
                                  </p:childTnLst>
                                </p:cTn>
                              </p:par>
                              <p:par>
                                <p:cTn id="57" presetID="1" presetClass="exit" presetSubtype="0" fill="hold" grpId="1" nodeType="withEffect">
                                  <p:stCondLst>
                                    <p:cond delay="2470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video>
              <p:cMediaNode vol="80000">
                <p:cTn id="64" fill="hold" display="0">
                  <p:stCondLst>
                    <p:cond delay="indefinite"/>
                  </p:stCondLst>
                </p:cTn>
                <p:tgtEl>
                  <p:spTgt spid="5"/>
                </p:tgtEl>
              </p:cMediaNode>
            </p:video>
          </p:childTnLst>
        </p:cTn>
      </p:par>
    </p:tnLst>
    <p:bldLst>
      <p:bldP spid="9" grpId="0"/>
      <p:bldP spid="9" grpId="1"/>
      <p:bldP spid="7" grpId="0" animBg="1"/>
      <p:bldP spid="13" grpId="0" animBg="1"/>
      <p:bldP spid="21" grpId="0"/>
      <p:bldP spid="21" grpId="1"/>
      <p:bldP spid="10" grpId="0" animBg="1"/>
      <p:bldP spid="11" grpId="0" animBg="1"/>
      <p:bldP spid="12" grpId="0" animBg="1"/>
    </p:bldLst>
  </p:timing>
  <p:extLst mod="1">
    <p:ext uri="{E180D4A7-C9FB-4DFB-919C-405C955672EB}">
      <p14:showEvtLst xmlns:p14="http://schemas.microsoft.com/office/powerpoint/2010/main">
        <p14:playEvt time="34448" objId="5"/>
        <p14:stopEvt time="69107"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673" y="1764314"/>
            <a:ext cx="3905941" cy="275456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70280" y="1764314"/>
            <a:ext cx="3941322" cy="27589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0673" y="1764314"/>
            <a:ext cx="3905941" cy="2754563"/>
          </a:xfrm>
          <a:prstGeom prst="rect">
            <a:avLst/>
          </a:prstGeom>
          <a:effectLst/>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69809" y="1760592"/>
            <a:ext cx="3935090" cy="27545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71198" y="1760584"/>
            <a:ext cx="3935090" cy="275456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0202" y="1764313"/>
            <a:ext cx="3905941" cy="2754563"/>
          </a:xfrm>
          <a:prstGeom prst="rect">
            <a:avLst/>
          </a:prstGeom>
        </p:spPr>
      </p:pic>
      <p:sp>
        <p:nvSpPr>
          <p:cNvPr id="11" name="Title 1"/>
          <p:cNvSpPr txBox="1">
            <a:spLocks/>
          </p:cNvSpPr>
          <p:nvPr/>
        </p:nvSpPr>
        <p:spPr>
          <a:xfrm>
            <a:off x="2367391" y="74638"/>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Trace-driven Evaluation</a:t>
            </a:r>
            <a:endParaRPr lang="en-US" sz="2700" b="1" dirty="0"/>
          </a:p>
        </p:txBody>
      </p:sp>
      <p:sp>
        <p:nvSpPr>
          <p:cNvPr id="12" name="Rectangle 11"/>
          <p:cNvSpPr/>
          <p:nvPr/>
        </p:nvSpPr>
        <p:spPr>
          <a:xfrm>
            <a:off x="565969" y="637034"/>
            <a:ext cx="8727914" cy="830997"/>
          </a:xfrm>
          <a:prstGeom prst="rect">
            <a:avLst/>
          </a:prstGeom>
        </p:spPr>
        <p:txBody>
          <a:bodyPr wrap="square">
            <a:spAutoFit/>
          </a:bodyPr>
          <a:lstStyle/>
          <a:p>
            <a:pPr marL="285750" indent="-285750">
              <a:buFont typeface="Arial" charset="0"/>
              <a:buChar char="•"/>
            </a:pPr>
            <a:r>
              <a:rPr lang="en-US" sz="1600" b="1" dirty="0" smtClean="0"/>
              <a:t>Dataset:</a:t>
            </a:r>
            <a:r>
              <a:rPr lang="en-US" sz="1600" dirty="0" smtClean="0"/>
              <a:t> Two datasets, each dataset consists of 1000 </a:t>
            </a:r>
            <a:r>
              <a:rPr lang="en-US" sz="1600" dirty="0"/>
              <a:t>traces, each </a:t>
            </a:r>
            <a:r>
              <a:rPr lang="en-US" sz="1600" dirty="0" smtClean="0"/>
              <a:t>trace 320 seconds.</a:t>
            </a:r>
          </a:p>
          <a:p>
            <a:pPr marL="285750" indent="-285750">
              <a:buFont typeface="Arial" charset="0"/>
              <a:buChar char="•"/>
            </a:pPr>
            <a:r>
              <a:rPr lang="en-US" sz="1600" b="1" dirty="0" smtClean="0"/>
              <a:t>Video:</a:t>
            </a:r>
            <a:r>
              <a:rPr lang="en-US" sz="1600" dirty="0" smtClean="0"/>
              <a:t> 193 seconds. encoded at bitrates: </a:t>
            </a:r>
            <a:r>
              <a:rPr lang="en-US" sz="1600" dirty="0"/>
              <a:t>{300, 750, 1200, 1850, 2850, 4300} </a:t>
            </a:r>
            <a:r>
              <a:rPr lang="en-US" sz="1600" dirty="0" smtClean="0"/>
              <a:t>kbps.</a:t>
            </a:r>
          </a:p>
          <a:p>
            <a:pPr marL="285750" indent="-285750">
              <a:buFont typeface="Arial" charset="0"/>
              <a:buChar char="•"/>
            </a:pPr>
            <a:r>
              <a:rPr lang="en-US" sz="1600" b="1" dirty="0"/>
              <a:t>V</a:t>
            </a:r>
            <a:r>
              <a:rPr lang="en-US" sz="1600" b="1" dirty="0" smtClean="0"/>
              <a:t>ideo player:</a:t>
            </a:r>
            <a:r>
              <a:rPr lang="en-US" sz="1600" dirty="0" smtClean="0"/>
              <a:t> Google </a:t>
            </a:r>
            <a:r>
              <a:rPr lang="en-US" sz="1600" dirty="0"/>
              <a:t>Chrome </a:t>
            </a:r>
            <a:r>
              <a:rPr lang="en-US" sz="1600" dirty="0" smtClean="0"/>
              <a:t>browser  </a:t>
            </a:r>
            <a:r>
              <a:rPr lang="en-US" sz="1600" b="1" dirty="0" smtClean="0"/>
              <a:t>Video server:</a:t>
            </a:r>
            <a:r>
              <a:rPr lang="en-US" sz="1600" dirty="0" smtClean="0"/>
              <a:t> Apache server</a:t>
            </a:r>
            <a:endParaRPr lang="en-US" sz="1600" dirty="0"/>
          </a:p>
        </p:txBody>
      </p:sp>
      <p:sp>
        <p:nvSpPr>
          <p:cNvPr id="13" name="TextBox 12"/>
          <p:cNvSpPr txBox="1"/>
          <p:nvPr/>
        </p:nvSpPr>
        <p:spPr>
          <a:xfrm>
            <a:off x="1453058" y="1575313"/>
            <a:ext cx="2429832" cy="338554"/>
          </a:xfrm>
          <a:prstGeom prst="rect">
            <a:avLst/>
          </a:prstGeom>
          <a:noFill/>
        </p:spPr>
        <p:txBody>
          <a:bodyPr wrap="none" rtlCol="0">
            <a:spAutoFit/>
          </a:bodyPr>
          <a:lstStyle/>
          <a:p>
            <a:r>
              <a:rPr lang="en-US" sz="1600" dirty="0" smtClean="0"/>
              <a:t>Norway 3G </a:t>
            </a:r>
            <a:r>
              <a:rPr lang="en-US" altLang="zh-CN" sz="1600" smtClean="0"/>
              <a:t>c</a:t>
            </a:r>
            <a:r>
              <a:rPr lang="en-US" sz="1600" smtClean="0"/>
              <a:t>ellular dataset</a:t>
            </a:r>
            <a:endParaRPr lang="en-US" sz="1600" dirty="0"/>
          </a:p>
        </p:txBody>
      </p:sp>
      <p:sp>
        <p:nvSpPr>
          <p:cNvPr id="15" name="TextBox 14"/>
          <p:cNvSpPr txBox="1"/>
          <p:nvPr/>
        </p:nvSpPr>
        <p:spPr>
          <a:xfrm>
            <a:off x="5898911" y="1575313"/>
            <a:ext cx="2117246" cy="338554"/>
          </a:xfrm>
          <a:prstGeom prst="rect">
            <a:avLst/>
          </a:prstGeom>
          <a:noFill/>
        </p:spPr>
        <p:txBody>
          <a:bodyPr wrap="none" rtlCol="0">
            <a:spAutoFit/>
          </a:bodyPr>
          <a:lstStyle/>
          <a:p>
            <a:r>
              <a:rPr lang="en-US" sz="1600" dirty="0" smtClean="0"/>
              <a:t>FCC broadband dataset</a:t>
            </a:r>
            <a:endParaRPr lang="en-US" sz="1600" dirty="0"/>
          </a:p>
        </p:txBody>
      </p:sp>
      <p:sp>
        <p:nvSpPr>
          <p:cNvPr id="16" name="Down Arrow 15"/>
          <p:cNvSpPr/>
          <p:nvPr/>
        </p:nvSpPr>
        <p:spPr>
          <a:xfrm rot="16200000">
            <a:off x="2267104" y="3279294"/>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7" name="Down Arrow 16"/>
          <p:cNvSpPr/>
          <p:nvPr/>
        </p:nvSpPr>
        <p:spPr>
          <a:xfrm rot="16200000">
            <a:off x="6450156" y="3279295"/>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4" name="Rectangle 13"/>
          <p:cNvSpPr/>
          <p:nvPr/>
        </p:nvSpPr>
        <p:spPr>
          <a:xfrm>
            <a:off x="0" y="4123112"/>
            <a:ext cx="9144000" cy="1023553"/>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improves </a:t>
            </a:r>
            <a:r>
              <a:rPr lang="en-US" sz="2400" dirty="0" smtClean="0"/>
              <a:t>the best previous scheme </a:t>
            </a:r>
            <a:r>
              <a:rPr lang="en-US" sz="2400" dirty="0"/>
              <a:t>by </a:t>
            </a:r>
            <a:r>
              <a:rPr lang="en-US" sz="2400" dirty="0" smtClean="0"/>
              <a:t>12-25%</a:t>
            </a:r>
          </a:p>
          <a:p>
            <a:pPr algn="ctr"/>
            <a:r>
              <a:rPr lang="en-US" sz="2400" dirty="0"/>
              <a:t>a</a:t>
            </a:r>
            <a:r>
              <a:rPr lang="en-US" sz="2400" dirty="0" smtClean="0"/>
              <a:t>nd is within 9-14% of the offline optimal</a:t>
            </a:r>
            <a:endParaRPr lang="en-US" sz="2400" dirty="0"/>
          </a:p>
        </p:txBody>
      </p:sp>
      <p:sp>
        <p:nvSpPr>
          <p:cNvPr id="4" name="Slide Number Placeholder 3"/>
          <p:cNvSpPr>
            <a:spLocks noGrp="1"/>
          </p:cNvSpPr>
          <p:nvPr>
            <p:ph type="sldNum" sz="quarter" idx="12"/>
          </p:nvPr>
        </p:nvSpPr>
        <p:spPr>
          <a:xfrm>
            <a:off x="6803660" y="4754515"/>
            <a:ext cx="2057400" cy="273844"/>
          </a:xfrm>
        </p:spPr>
        <p:txBody>
          <a:bodyPr/>
          <a:lstStyle/>
          <a:p>
            <a:fld id="{81D68F6D-792F-C840-8BAC-1A964D3CE3FA}" type="slidenum">
              <a:rPr lang="en-US" smtClean="0"/>
              <a:t>13</a:t>
            </a:fld>
            <a:endParaRPr lang="en-US" dirty="0"/>
          </a:p>
        </p:txBody>
      </p:sp>
    </p:spTree>
    <p:custDataLst>
      <p:tags r:id="rId1"/>
    </p:custDataLst>
    <p:extLst>
      <p:ext uri="{BB962C8B-B14F-4D97-AF65-F5344CB8AC3E}">
        <p14:creationId xmlns:p14="http://schemas.microsoft.com/office/powerpoint/2010/main" val="1595541879"/>
      </p:ext>
    </p:extLst>
  </p:cSld>
  <p:clrMapOvr>
    <a:masterClrMapping/>
  </p:clrMapOvr>
  <mc:AlternateContent xmlns:mc="http://schemas.openxmlformats.org/markup-compatibility/2006" xmlns:p14="http://schemas.microsoft.com/office/powerpoint/2010/main">
    <mc:Choice Requires="p14">
      <p:transition spd="slow" p14:dur="2000" advTm="71631"/>
    </mc:Choice>
    <mc:Fallback xmlns="">
      <p:transition spd="slow" advTm="7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08035" y="253397"/>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a:t>QoE</a:t>
            </a:r>
            <a:r>
              <a:rPr lang="en-US" sz="2700" b="1" dirty="0"/>
              <a:t> </a:t>
            </a:r>
            <a:r>
              <a:rPr lang="en-US" sz="2700" b="1" dirty="0" smtClean="0"/>
              <a:t>Breakdown</a:t>
            </a:r>
            <a:endParaRPr lang="en-US" sz="2700" b="1" dirty="0"/>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144" y="1019312"/>
            <a:ext cx="8124049" cy="3059212"/>
          </a:xfrm>
          <a:prstGeom prst="rect">
            <a:avLst/>
          </a:prstGeom>
        </p:spPr>
      </p:pic>
      <p:grpSp>
        <p:nvGrpSpPr>
          <p:cNvPr id="2" name="Group 1"/>
          <p:cNvGrpSpPr/>
          <p:nvPr/>
        </p:nvGrpSpPr>
        <p:grpSpPr>
          <a:xfrm>
            <a:off x="1231514" y="4376312"/>
            <a:ext cx="6957622" cy="369333"/>
            <a:chOff x="1631482" y="4534853"/>
            <a:chExt cx="6957622" cy="369333"/>
          </a:xfrm>
        </p:grpSpPr>
        <p:sp>
          <p:nvSpPr>
            <p:cNvPr id="12" name="TextBox 11"/>
            <p:cNvSpPr txBox="1"/>
            <p:nvPr/>
          </p:nvSpPr>
          <p:spPr>
            <a:xfrm>
              <a:off x="1631482" y="4534854"/>
              <a:ext cx="1371722" cy="369332"/>
            </a:xfrm>
            <a:prstGeom prst="rect">
              <a:avLst/>
            </a:prstGeom>
            <a:noFill/>
          </p:spPr>
          <p:txBody>
            <a:bodyPr wrap="none" rtlCol="0">
              <a:spAutoFit/>
            </a:bodyPr>
            <a:lstStyle/>
            <a:p>
              <a:r>
                <a:rPr lang="en-US" dirty="0" smtClean="0"/>
                <a:t>Reward/</a:t>
              </a:r>
              <a:r>
                <a:rPr lang="en-US" dirty="0" err="1" smtClean="0"/>
                <a:t>QoE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2216" y="4611400"/>
              <a:ext cx="229025" cy="229025"/>
            </a:xfrm>
            <a:prstGeom prst="rect">
              <a:avLst/>
            </a:prstGeom>
          </p:spPr>
        </p:pic>
        <p:sp>
          <p:nvSpPr>
            <p:cNvPr id="14" name="TextBox 13"/>
            <p:cNvSpPr txBox="1"/>
            <p:nvPr/>
          </p:nvSpPr>
          <p:spPr>
            <a:xfrm>
              <a:off x="3241486" y="4534853"/>
              <a:ext cx="5347618" cy="369332"/>
            </a:xfrm>
            <a:prstGeom prst="rect">
              <a:avLst/>
            </a:prstGeom>
            <a:noFill/>
          </p:spPr>
          <p:txBody>
            <a:bodyPr wrap="none" rtlCol="0">
              <a:spAutoFit/>
            </a:bodyPr>
            <a:lstStyle/>
            <a:p>
              <a:r>
                <a:rPr lang="en-US" dirty="0" smtClean="0"/>
                <a:t>+ Bitrate utility </a:t>
              </a:r>
              <a:r>
                <a:rPr lang="mr-IN" dirty="0" smtClean="0"/>
                <a:t>–</a:t>
              </a:r>
              <a:r>
                <a:rPr lang="en-US" dirty="0" smtClean="0"/>
                <a:t> </a:t>
              </a:r>
              <a:r>
                <a:rPr lang="en-US" dirty="0" err="1" smtClean="0"/>
                <a:t>rebuffering</a:t>
              </a:r>
              <a:r>
                <a:rPr lang="en-US" dirty="0" smtClean="0"/>
                <a:t> </a:t>
              </a:r>
              <a:r>
                <a:rPr lang="en-US" dirty="0"/>
                <a:t>p</a:t>
              </a:r>
              <a:r>
                <a:rPr lang="en-US" dirty="0" smtClean="0"/>
                <a:t>enalty </a:t>
              </a:r>
              <a:r>
                <a:rPr lang="mr-IN" dirty="0" smtClean="0"/>
                <a:t>–</a:t>
              </a:r>
              <a:r>
                <a:rPr lang="en-US" dirty="0" smtClean="0"/>
                <a:t> smooth penalty </a:t>
              </a:r>
              <a:endParaRPr lang="en-US" dirty="0"/>
            </a:p>
          </p:txBody>
        </p:sp>
      </p:grpSp>
      <p:sp>
        <p:nvSpPr>
          <p:cNvPr id="15" name="Down Arrow 14"/>
          <p:cNvSpPr/>
          <p:nvPr/>
        </p:nvSpPr>
        <p:spPr>
          <a:xfrm rot="10800000">
            <a:off x="3276046" y="1316281"/>
            <a:ext cx="555096" cy="868118"/>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17" name="Down Arrow 16"/>
          <p:cNvSpPr/>
          <p:nvPr/>
        </p:nvSpPr>
        <p:spPr>
          <a:xfrm>
            <a:off x="5618150"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dirty="0" smtClean="0">
                <a:solidFill>
                  <a:schemeClr val="tx1"/>
                </a:solidFill>
              </a:rPr>
              <a:t>etter</a:t>
            </a:r>
            <a:endParaRPr lang="en-US" dirty="0">
              <a:solidFill>
                <a:schemeClr val="tx1"/>
              </a:solidFill>
            </a:endParaRPr>
          </a:p>
        </p:txBody>
      </p:sp>
      <p:sp>
        <p:nvSpPr>
          <p:cNvPr id="18" name="Down Arrow 17"/>
          <p:cNvSpPr/>
          <p:nvPr/>
        </p:nvSpPr>
        <p:spPr>
          <a:xfrm>
            <a:off x="7960254"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smtClean="0">
                <a:solidFill>
                  <a:schemeClr val="tx1"/>
                </a:solidFill>
              </a:rPr>
              <a:t>etter</a:t>
            </a:r>
            <a:endParaRPr lang="en-US" dirty="0">
              <a:solidFill>
                <a:schemeClr val="tx1"/>
              </a:solidFill>
            </a:endParaRPr>
          </a:p>
        </p:txBody>
      </p:sp>
      <p:sp>
        <p:nvSpPr>
          <p:cNvPr id="16" name="Rectangle 15"/>
          <p:cNvSpPr/>
          <p:nvPr/>
        </p:nvSpPr>
        <p:spPr>
          <a:xfrm>
            <a:off x="0" y="4141470"/>
            <a:ext cx="9144000" cy="895008"/>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reduces </a:t>
            </a:r>
            <a:r>
              <a:rPr lang="en-US" sz="2400" dirty="0" err="1"/>
              <a:t>rebuffering</a:t>
            </a:r>
            <a:r>
              <a:rPr lang="en-US" sz="2400" dirty="0"/>
              <a:t> by </a:t>
            </a:r>
            <a:r>
              <a:rPr lang="en-US" sz="2400" dirty="0" smtClean="0"/>
              <a:t>10-32% over second best algorithm</a:t>
            </a:r>
            <a:endParaRPr lang="en-US" sz="2400" dirty="0"/>
          </a:p>
        </p:txBody>
      </p:sp>
      <p:sp>
        <p:nvSpPr>
          <p:cNvPr id="3" name="Slide Number Placeholder 2"/>
          <p:cNvSpPr>
            <a:spLocks noGrp="1"/>
          </p:cNvSpPr>
          <p:nvPr>
            <p:ph type="sldNum" sz="quarter" idx="12"/>
          </p:nvPr>
        </p:nvSpPr>
        <p:spPr/>
        <p:txBody>
          <a:bodyPr/>
          <a:lstStyle/>
          <a:p>
            <a:fld id="{81D68F6D-792F-C840-8BAC-1A964D3CE3FA}" type="slidenum">
              <a:rPr lang="en-US" smtClean="0"/>
              <a:t>14</a:t>
            </a:fld>
            <a:endParaRPr lang="en-US" dirty="0"/>
          </a:p>
        </p:txBody>
      </p:sp>
      <p:sp>
        <p:nvSpPr>
          <p:cNvPr id="5" name="Rectangle 4"/>
          <p:cNvSpPr/>
          <p:nvPr/>
        </p:nvSpPr>
        <p:spPr>
          <a:xfrm>
            <a:off x="1346617" y="1049428"/>
            <a:ext cx="7345168" cy="2627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62539" y="3763617"/>
            <a:ext cx="6546574" cy="315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23655466"/>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15</a:t>
            </a:fld>
            <a:endParaRPr lang="en-US"/>
          </a:p>
        </p:txBody>
      </p:sp>
      <p:sp>
        <p:nvSpPr>
          <p:cNvPr id="7" name="Title 1"/>
          <p:cNvSpPr txBox="1">
            <a:spLocks/>
          </p:cNvSpPr>
          <p:nvPr/>
        </p:nvSpPr>
        <p:spPr>
          <a:xfrm>
            <a:off x="2374738" y="18360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grpSp>
        <p:nvGrpSpPr>
          <p:cNvPr id="8" name="Group 7"/>
          <p:cNvGrpSpPr/>
          <p:nvPr/>
        </p:nvGrpSpPr>
        <p:grpSpPr>
          <a:xfrm>
            <a:off x="972262" y="952304"/>
            <a:ext cx="2594642" cy="3839731"/>
            <a:chOff x="364126" y="927532"/>
            <a:chExt cx="2594642" cy="3839731"/>
          </a:xfrm>
        </p:grpSpPr>
        <p:grpSp>
          <p:nvGrpSpPr>
            <p:cNvPr id="9" name="Group 8"/>
            <p:cNvGrpSpPr/>
            <p:nvPr/>
          </p:nvGrpSpPr>
          <p:grpSpPr>
            <a:xfrm>
              <a:off x="364126" y="1084446"/>
              <a:ext cx="2594642" cy="3682817"/>
              <a:chOff x="529007" y="855748"/>
              <a:chExt cx="2801786" cy="3976836"/>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476" y="903666"/>
                <a:ext cx="1397495" cy="104121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007" y="1903290"/>
                <a:ext cx="1392151" cy="1041809"/>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180" y="3793365"/>
                <a:ext cx="1392151" cy="1037229"/>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843" y="2863882"/>
                <a:ext cx="1394930" cy="1039299"/>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20985" y="2872605"/>
                <a:ext cx="1392151" cy="1037229"/>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32495" y="855748"/>
                <a:ext cx="1398298" cy="1041809"/>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32897" y="3791374"/>
                <a:ext cx="1397494" cy="1041210"/>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20985" y="1936469"/>
                <a:ext cx="1397494" cy="1041210"/>
              </a:xfrm>
              <a:prstGeom prst="rect">
                <a:avLst/>
              </a:prstGeom>
            </p:spPr>
          </p:pic>
        </p:grpSp>
        <p:sp>
          <p:nvSpPr>
            <p:cNvPr id="10" name="TextBox 9"/>
            <p:cNvSpPr txBox="1"/>
            <p:nvPr/>
          </p:nvSpPr>
          <p:spPr>
            <a:xfrm>
              <a:off x="814821" y="927532"/>
              <a:ext cx="1811906" cy="369332"/>
            </a:xfrm>
            <a:prstGeom prst="rect">
              <a:avLst/>
            </a:prstGeom>
            <a:noFill/>
          </p:spPr>
          <p:txBody>
            <a:bodyPr wrap="none" rtlCol="0">
              <a:spAutoFit/>
            </a:bodyPr>
            <a:lstStyle/>
            <a:p>
              <a:r>
                <a:rPr lang="en-US" dirty="0" smtClean="0">
                  <a:solidFill>
                    <a:srgbClr val="2379B5"/>
                  </a:solidFill>
                </a:rPr>
                <a:t>3G network trace</a:t>
              </a:r>
              <a:endParaRPr lang="en-US" dirty="0">
                <a:solidFill>
                  <a:srgbClr val="2379B5"/>
                </a:solidFill>
              </a:endParaRPr>
            </a:p>
          </p:txBody>
        </p:sp>
      </p:grpSp>
      <p:sp>
        <p:nvSpPr>
          <p:cNvPr id="19" name="TextBox 18"/>
          <p:cNvSpPr txBox="1"/>
          <p:nvPr/>
        </p:nvSpPr>
        <p:spPr>
          <a:xfrm>
            <a:off x="6784644" y="1790522"/>
            <a:ext cx="2140224" cy="2585323"/>
          </a:xfrm>
          <a:prstGeom prst="rect">
            <a:avLst/>
          </a:prstGeom>
          <a:noFill/>
        </p:spPr>
        <p:txBody>
          <a:bodyPr wrap="square" rtlCol="0">
            <a:spAutoFit/>
          </a:bodyPr>
          <a:lstStyle/>
          <a:p>
            <a:pPr marL="285750" indent="-285750">
              <a:buFont typeface="Arial" charset="0"/>
              <a:buChar char="•"/>
            </a:pPr>
            <a:r>
              <a:rPr lang="en-US" sz="1800" dirty="0" smtClean="0"/>
              <a:t>Trace generated from a Hidden Markov model</a:t>
            </a:r>
          </a:p>
          <a:p>
            <a:pPr marL="285750" indent="-285750">
              <a:buFont typeface="Arial" charset="0"/>
              <a:buChar char="•"/>
            </a:pPr>
            <a:endParaRPr lang="en-US" dirty="0"/>
          </a:p>
          <a:p>
            <a:pPr marL="285750" indent="-285750">
              <a:buFont typeface="Arial" charset="0"/>
              <a:buChar char="•"/>
            </a:pPr>
            <a:endParaRPr lang="en-US" sz="1800" dirty="0" smtClean="0"/>
          </a:p>
          <a:p>
            <a:pPr marL="285750" indent="-285750">
              <a:buFont typeface="Arial" charset="0"/>
              <a:buChar char="•"/>
            </a:pPr>
            <a:r>
              <a:rPr lang="en-US" sz="1800" dirty="0" smtClean="0"/>
              <a:t>Covers a wide range of average throughput and network variation</a:t>
            </a:r>
            <a:endParaRPr lang="en-US" sz="1800" dirty="0"/>
          </a:p>
        </p:txBody>
      </p:sp>
      <p:grpSp>
        <p:nvGrpSpPr>
          <p:cNvPr id="20" name="Group 19"/>
          <p:cNvGrpSpPr/>
          <p:nvPr/>
        </p:nvGrpSpPr>
        <p:grpSpPr>
          <a:xfrm>
            <a:off x="4091360" y="929375"/>
            <a:ext cx="2699676" cy="3860817"/>
            <a:chOff x="4091360" y="929375"/>
            <a:chExt cx="2699676" cy="3860817"/>
          </a:xfrm>
        </p:grpSpPr>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91360" y="1174399"/>
              <a:ext cx="1257281" cy="936744"/>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91360" y="2893776"/>
              <a:ext cx="1257281" cy="936744"/>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26600" y="1118091"/>
              <a:ext cx="1264436" cy="942075"/>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489606" y="2897970"/>
              <a:ext cx="1251652" cy="932549"/>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37078" y="3834714"/>
              <a:ext cx="1251652" cy="932549"/>
            </a:xfrm>
            <a:prstGeom prst="rect">
              <a:avLst/>
            </a:prstGeom>
          </p:spPr>
        </p:pic>
        <p:sp>
          <p:nvSpPr>
            <p:cNvPr id="26" name="TextBox 25"/>
            <p:cNvSpPr txBox="1"/>
            <p:nvPr/>
          </p:nvSpPr>
          <p:spPr>
            <a:xfrm>
              <a:off x="4729360" y="929375"/>
              <a:ext cx="1634422" cy="369332"/>
            </a:xfrm>
            <a:prstGeom prst="rect">
              <a:avLst/>
            </a:prstGeom>
            <a:noFill/>
          </p:spPr>
          <p:txBody>
            <a:bodyPr wrap="none" rtlCol="0">
              <a:spAutoFit/>
            </a:bodyPr>
            <a:lstStyle/>
            <a:p>
              <a:r>
                <a:rPr lang="en-US" dirty="0" smtClean="0">
                  <a:solidFill>
                    <a:srgbClr val="1C9900"/>
                  </a:solidFill>
                </a:rPr>
                <a:t>Synthetic trace </a:t>
              </a:r>
              <a:endParaRPr lang="en-US" dirty="0">
                <a:solidFill>
                  <a:srgbClr val="1C9900"/>
                </a:solidFill>
              </a:endParaRPr>
            </a:p>
          </p:txBody>
        </p:sp>
        <p:pic>
          <p:nvPicPr>
            <p:cNvPr id="27" name="Picture 2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26600" y="3848118"/>
              <a:ext cx="1264436" cy="942074"/>
            </a:xfrm>
            <a:prstGeom prst="rect">
              <a:avLst/>
            </a:prstGeom>
          </p:spPr>
        </p:pic>
        <p:pic>
          <p:nvPicPr>
            <p:cNvPr id="28" name="Picture 2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2957" y="2110039"/>
              <a:ext cx="1168301" cy="870448"/>
            </a:xfrm>
            <a:prstGeom prst="rect">
              <a:avLst/>
            </a:prstGeom>
          </p:spPr>
        </p:pic>
        <p:pic>
          <p:nvPicPr>
            <p:cNvPr id="29" name="Picture 2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137078" y="2117823"/>
              <a:ext cx="1211563" cy="902681"/>
            </a:xfrm>
            <a:prstGeom prst="rect">
              <a:avLst/>
            </a:prstGeom>
          </p:spPr>
        </p:pic>
      </p:grpSp>
    </p:spTree>
    <p:extLst>
      <p:ext uri="{BB962C8B-B14F-4D97-AF65-F5344CB8AC3E}">
        <p14:creationId xmlns:p14="http://schemas.microsoft.com/office/powerpoint/2010/main" val="79690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87095" y="358114"/>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sp>
        <p:nvSpPr>
          <p:cNvPr id="3" name="Slide Number Placeholder 2"/>
          <p:cNvSpPr>
            <a:spLocks noGrp="1"/>
          </p:cNvSpPr>
          <p:nvPr>
            <p:ph type="sldNum" sz="quarter" idx="12"/>
          </p:nvPr>
        </p:nvSpPr>
        <p:spPr/>
        <p:txBody>
          <a:bodyPr/>
          <a:lstStyle/>
          <a:p>
            <a:fld id="{81D68F6D-792F-C840-8BAC-1A964D3CE3FA}" type="slidenum">
              <a:rPr lang="en-US" smtClean="0"/>
              <a:t>16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0152" y="1274091"/>
            <a:ext cx="4917798" cy="31444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38478" y="1274091"/>
            <a:ext cx="4919472" cy="3145536"/>
          </a:xfrm>
          <a:prstGeom prst="rect">
            <a:avLst/>
          </a:prstGeom>
        </p:spPr>
      </p:pic>
      <p:sp>
        <p:nvSpPr>
          <p:cNvPr id="10" name="TextBox 9"/>
          <p:cNvSpPr txBox="1"/>
          <p:nvPr/>
        </p:nvSpPr>
        <p:spPr>
          <a:xfrm>
            <a:off x="6685004" y="1437540"/>
            <a:ext cx="2273643" cy="923330"/>
          </a:xfrm>
          <a:prstGeom prst="rect">
            <a:avLst/>
          </a:prstGeom>
          <a:noFill/>
        </p:spPr>
        <p:txBody>
          <a:bodyPr wrap="square" rtlCol="0">
            <a:spAutoFit/>
          </a:bodyPr>
          <a:lstStyle/>
          <a:p>
            <a:r>
              <a:rPr lang="en-US" dirty="0" smtClean="0"/>
              <a:t>Train on </a:t>
            </a:r>
            <a:r>
              <a:rPr lang="en-US" dirty="0" smtClean="0">
                <a:solidFill>
                  <a:srgbClr val="1C9900"/>
                </a:solidFill>
              </a:rPr>
              <a:t>synthetic traces </a:t>
            </a:r>
            <a:r>
              <a:rPr lang="en-US" dirty="0" smtClean="0"/>
              <a:t>then test on </a:t>
            </a:r>
            <a:r>
              <a:rPr lang="en-US" dirty="0" smtClean="0">
                <a:solidFill>
                  <a:srgbClr val="2379B5"/>
                </a:solidFill>
              </a:rPr>
              <a:t>real 3G network trace</a:t>
            </a:r>
            <a:endParaRPr lang="en-US" dirty="0">
              <a:solidFill>
                <a:srgbClr val="2379B5"/>
              </a:solidFill>
            </a:endParaRPr>
          </a:p>
        </p:txBody>
      </p:sp>
      <p:sp>
        <p:nvSpPr>
          <p:cNvPr id="11" name="TextBox 10"/>
          <p:cNvSpPr txBox="1"/>
          <p:nvPr/>
        </p:nvSpPr>
        <p:spPr>
          <a:xfrm>
            <a:off x="6685004" y="3000912"/>
            <a:ext cx="2273643" cy="1200329"/>
          </a:xfrm>
          <a:prstGeom prst="rect">
            <a:avLst/>
          </a:prstGeom>
          <a:noFill/>
        </p:spPr>
        <p:txBody>
          <a:bodyPr wrap="square" rtlCol="0">
            <a:spAutoFit/>
          </a:bodyPr>
          <a:lstStyle/>
          <a:p>
            <a:r>
              <a:rPr lang="en-US" dirty="0" smtClean="0"/>
              <a:t>Only 5% degradation compared with </a:t>
            </a:r>
            <a:r>
              <a:rPr lang="en-US" dirty="0" err="1" smtClean="0"/>
              <a:t>Pensieve</a:t>
            </a:r>
            <a:r>
              <a:rPr lang="en-US" dirty="0" smtClean="0"/>
              <a:t> trained on real network trace</a:t>
            </a:r>
            <a:endParaRPr lang="en-US" dirty="0"/>
          </a:p>
        </p:txBody>
      </p:sp>
      <p:sp>
        <p:nvSpPr>
          <p:cNvPr id="8" name="Down Arrow 7"/>
          <p:cNvSpPr/>
          <p:nvPr/>
        </p:nvSpPr>
        <p:spPr>
          <a:xfrm rot="16200000">
            <a:off x="2934374" y="1616517"/>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custDataLst>
      <p:tags r:id="rId1"/>
    </p:custDataLst>
    <p:extLst>
      <p:ext uri="{BB962C8B-B14F-4D97-AF65-F5344CB8AC3E}">
        <p14:creationId xmlns:p14="http://schemas.microsoft.com/office/powerpoint/2010/main" val="876158433"/>
      </p:ext>
    </p:extLst>
  </p:cSld>
  <p:clrMapOvr>
    <a:masterClrMapping/>
  </p:clrMapOvr>
  <mc:AlternateContent xmlns:mc="http://schemas.openxmlformats.org/markup-compatibility/2006" xmlns:p14="http://schemas.microsoft.com/office/powerpoint/2010/main">
    <mc:Choice Requires="p14">
      <p:transition spd="slow" p14:dur="2000" advTm="33577"/>
    </mc:Choice>
    <mc:Fallback xmlns="">
      <p:transition spd="slow" advTm="33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D68F6D-792F-C840-8BAC-1A964D3CE3FA}" type="slidenum">
              <a:rPr lang="en-US" smtClean="0"/>
              <a:t>17</a:t>
            </a:fld>
            <a:endParaRPr lang="en-US"/>
          </a:p>
        </p:txBody>
      </p:sp>
      <p:sp>
        <p:nvSpPr>
          <p:cNvPr id="5"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Other Evaluations </a:t>
            </a:r>
            <a:endParaRPr lang="en-US" sz="2700" b="1" dirty="0"/>
          </a:p>
        </p:txBody>
      </p:sp>
      <p:sp>
        <p:nvSpPr>
          <p:cNvPr id="2" name="Content Placeholder 1"/>
          <p:cNvSpPr>
            <a:spLocks noGrp="1"/>
          </p:cNvSpPr>
          <p:nvPr>
            <p:ph idx="1"/>
          </p:nvPr>
        </p:nvSpPr>
        <p:spPr>
          <a:xfrm>
            <a:off x="1132248" y="1095375"/>
            <a:ext cx="6879499" cy="3671888"/>
          </a:xfrm>
        </p:spPr>
        <p:txBody>
          <a:bodyPr/>
          <a:lstStyle/>
          <a:p>
            <a:endParaRPr lang="en-US" dirty="0" smtClean="0"/>
          </a:p>
          <a:p>
            <a:r>
              <a:rPr lang="en-US" dirty="0" smtClean="0"/>
              <a:t>Experiments in the wild (LTE, public </a:t>
            </a:r>
            <a:r>
              <a:rPr lang="en-US" dirty="0" err="1" smtClean="0"/>
              <a:t>WiFi</a:t>
            </a:r>
            <a:r>
              <a:rPr lang="en-US" dirty="0" smtClean="0"/>
              <a:t>, international link)</a:t>
            </a:r>
          </a:p>
          <a:p>
            <a:endParaRPr lang="en-US" dirty="0"/>
          </a:p>
          <a:p>
            <a:r>
              <a:rPr lang="en-US" dirty="0" smtClean="0"/>
              <a:t>Controlled experiment for testing optimality</a:t>
            </a:r>
          </a:p>
          <a:p>
            <a:endParaRPr lang="en-US" dirty="0"/>
          </a:p>
          <a:p>
            <a:r>
              <a:rPr lang="en-US" dirty="0" smtClean="0"/>
              <a:t>Multi-video extension</a:t>
            </a:r>
          </a:p>
          <a:p>
            <a:endParaRPr lang="en-US" dirty="0"/>
          </a:p>
          <a:p>
            <a:r>
              <a:rPr lang="en-US" dirty="0" smtClean="0"/>
              <a:t>Sensitivity analysis</a:t>
            </a:r>
            <a:endParaRPr lang="en-US" dirty="0"/>
          </a:p>
        </p:txBody>
      </p:sp>
    </p:spTree>
    <p:extLst>
      <p:ext uri="{BB962C8B-B14F-4D97-AF65-F5344CB8AC3E}">
        <p14:creationId xmlns:p14="http://schemas.microsoft.com/office/powerpoint/2010/main" val="1937055706"/>
      </p:ext>
    </p:extLst>
  </p:cSld>
  <p:clrMapOvr>
    <a:masterClrMapping/>
  </p:clrMapOvr>
  <mc:AlternateContent xmlns:mc="http://schemas.openxmlformats.org/markup-compatibility/2006" xmlns:p14="http://schemas.microsoft.com/office/powerpoint/2010/main">
    <mc:Choice Requires="p14">
      <p:transition spd="slow" p14:dur="2000" advTm="30881"/>
    </mc:Choice>
    <mc:Fallback xmlns="">
      <p:transition spd="slow" advTm="3088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034" y="1369219"/>
            <a:ext cx="8352889" cy="3263504"/>
          </a:xfrm>
        </p:spPr>
        <p:txBody>
          <a:bodyPr/>
          <a:lstStyle/>
          <a:p>
            <a:pPr marL="0" indent="0">
              <a:buNone/>
            </a:pPr>
            <a:r>
              <a:rPr lang="en-US" dirty="0" smtClean="0"/>
              <a:t>1.  Build a fast experimentation/simulation platform</a:t>
            </a:r>
          </a:p>
          <a:p>
            <a:pPr marL="0" indent="0">
              <a:buNone/>
            </a:pPr>
            <a:endParaRPr lang="en-US" dirty="0"/>
          </a:p>
          <a:p>
            <a:pPr marL="0" indent="0">
              <a:buNone/>
            </a:pPr>
            <a:r>
              <a:rPr lang="en-US" dirty="0" smtClean="0"/>
              <a:t>2.  Data </a:t>
            </a:r>
            <a:r>
              <a:rPr lang="en-US" dirty="0"/>
              <a:t>diversity is more important than “accuracy</a:t>
            </a:r>
            <a:r>
              <a:rPr lang="en-US" dirty="0" smtClean="0"/>
              <a:t>”</a:t>
            </a:r>
            <a:endParaRPr lang="en-US" sz="1200" dirty="0" smtClean="0"/>
          </a:p>
          <a:p>
            <a:pPr marL="0" indent="0">
              <a:buNone/>
            </a:pPr>
            <a:endParaRPr lang="en-US" dirty="0" smtClean="0"/>
          </a:p>
          <a:p>
            <a:pPr marL="0" indent="0">
              <a:buNone/>
            </a:pPr>
            <a:r>
              <a:rPr lang="en-US" dirty="0" smtClean="0"/>
              <a:t>3.  Think carefully about controller state space (observation signals)</a:t>
            </a:r>
          </a:p>
          <a:p>
            <a:pPr lvl="1">
              <a:buFont typeface="Arial" charset="0"/>
              <a:buChar char="•"/>
            </a:pPr>
            <a:r>
              <a:rPr lang="en-US" sz="2000" dirty="0" smtClean="0"/>
              <a:t>Too </a:t>
            </a:r>
            <a:r>
              <a:rPr lang="en-US" sz="2000" dirty="0"/>
              <a:t>large a state space </a:t>
            </a:r>
            <a:r>
              <a:rPr lang="en-US" sz="2000" dirty="0" smtClean="0"/>
              <a:t>⟶ slow </a:t>
            </a:r>
            <a:r>
              <a:rPr lang="en-US" sz="2000" dirty="0"/>
              <a:t>&amp; difficult </a:t>
            </a:r>
            <a:r>
              <a:rPr lang="en-US" sz="2000" dirty="0" smtClean="0"/>
              <a:t>learning</a:t>
            </a:r>
          </a:p>
          <a:p>
            <a:pPr lvl="1">
              <a:buFont typeface="Arial" charset="0"/>
              <a:buChar char="•"/>
            </a:pPr>
            <a:r>
              <a:rPr lang="en-US" sz="2000" dirty="0"/>
              <a:t>Too small a state </a:t>
            </a:r>
            <a:r>
              <a:rPr lang="en-US" sz="2000" dirty="0" smtClean="0"/>
              <a:t>space ⟶ loss </a:t>
            </a:r>
            <a:r>
              <a:rPr lang="en-US" sz="2000" dirty="0"/>
              <a:t>of </a:t>
            </a:r>
            <a:r>
              <a:rPr lang="en-US" sz="2000" dirty="0" smtClean="0"/>
              <a:t>information</a:t>
            </a:r>
          </a:p>
          <a:p>
            <a:pPr lvl="1">
              <a:buFont typeface="Arial" charset="0"/>
              <a:buChar char="•"/>
            </a:pPr>
            <a:r>
              <a:rPr lang="en-US" sz="2000" dirty="0" smtClean="0"/>
              <a:t>⟶ When </a:t>
            </a:r>
            <a:r>
              <a:rPr lang="en-US" sz="2000" dirty="0"/>
              <a:t>in doubt, include rather than cut the signal</a:t>
            </a:r>
          </a:p>
          <a:p>
            <a:pPr lvl="1">
              <a:buFont typeface="Arial" charset="0"/>
              <a:buChar char="•"/>
            </a:pPr>
            <a:endParaRPr lang="en-US" sz="2000"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t>18</a:t>
            </a:fld>
            <a:endParaRPr lang="en-US"/>
          </a:p>
        </p:txBody>
      </p:sp>
      <p:sp>
        <p:nvSpPr>
          <p:cNvPr id="6"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Lessons We </a:t>
            </a:r>
            <a:r>
              <a:rPr lang="en-US" sz="2700" b="1" dirty="0"/>
              <a:t>L</a:t>
            </a:r>
            <a:r>
              <a:rPr lang="en-US" sz="2700" b="1" dirty="0" smtClean="0"/>
              <a:t>earned</a:t>
            </a:r>
            <a:endParaRPr lang="en-US" sz="2700" b="1" dirty="0"/>
          </a:p>
        </p:txBody>
      </p:sp>
      <p:grpSp>
        <p:nvGrpSpPr>
          <p:cNvPr id="20" name="Group 19"/>
          <p:cNvGrpSpPr/>
          <p:nvPr/>
        </p:nvGrpSpPr>
        <p:grpSpPr>
          <a:xfrm>
            <a:off x="6086428" y="1425001"/>
            <a:ext cx="2971776" cy="920629"/>
            <a:chOff x="1742162" y="1654009"/>
            <a:chExt cx="2971776" cy="920629"/>
          </a:xfrm>
        </p:grpSpPr>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14539" y="2148366"/>
              <a:ext cx="399652" cy="302684"/>
            </a:xfrm>
            <a:prstGeom prst="rect">
              <a:avLst/>
            </a:prstGeom>
          </p:spPr>
        </p:pic>
        <p:grpSp>
          <p:nvGrpSpPr>
            <p:cNvPr id="19" name="Group 18"/>
            <p:cNvGrpSpPr/>
            <p:nvPr/>
          </p:nvGrpSpPr>
          <p:grpSpPr>
            <a:xfrm>
              <a:off x="1742162" y="1654009"/>
              <a:ext cx="2971776" cy="920629"/>
              <a:chOff x="1742162" y="1654009"/>
              <a:chExt cx="2971776" cy="920629"/>
            </a:xfrm>
          </p:grpSpPr>
          <p:sp>
            <p:nvSpPr>
              <p:cNvPr id="12" name="Rectangle 11"/>
              <p:cNvSpPr/>
              <p:nvPr/>
            </p:nvSpPr>
            <p:spPr>
              <a:xfrm>
                <a:off x="1926813" y="2018578"/>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5841" y="2136001"/>
                <a:ext cx="297465" cy="316778"/>
              </a:xfrm>
              <a:prstGeom prst="rect">
                <a:avLst/>
              </a:prstGeom>
            </p:spPr>
          </p:pic>
          <p:sp>
            <p:nvSpPr>
              <p:cNvPr id="14" name="Rectangle 13"/>
              <p:cNvSpPr/>
              <p:nvPr/>
            </p:nvSpPr>
            <p:spPr>
              <a:xfrm>
                <a:off x="3580586" y="2011818"/>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agent</a:t>
                </a:r>
                <a:endParaRPr lang="en-US" sz="1400" b="1" dirty="0">
                  <a:solidFill>
                    <a:schemeClr val="tx1"/>
                  </a:solidFill>
                </a:endParaRPr>
              </a:p>
            </p:txBody>
          </p:sp>
          <p:sp>
            <p:nvSpPr>
              <p:cNvPr id="2" name="TextBox 1"/>
              <p:cNvSpPr txBox="1"/>
              <p:nvPr/>
            </p:nvSpPr>
            <p:spPr>
              <a:xfrm>
                <a:off x="1742162" y="1654009"/>
                <a:ext cx="2971776" cy="369332"/>
              </a:xfrm>
              <a:prstGeom prst="rect">
                <a:avLst/>
              </a:prstGeom>
              <a:noFill/>
            </p:spPr>
            <p:txBody>
              <a:bodyPr wrap="none" rtlCol="0">
                <a:spAutoFit/>
              </a:bodyPr>
              <a:lstStyle/>
              <a:p>
                <a:r>
                  <a:rPr lang="en-US" b="1" dirty="0" smtClean="0">
                    <a:solidFill>
                      <a:srgbClr val="3365FF"/>
                    </a:solidFill>
                  </a:rPr>
                  <a:t>Coarse-grain chunk simulator</a:t>
                </a:r>
                <a:endParaRPr lang="en-US" b="1" dirty="0">
                  <a:solidFill>
                    <a:srgbClr val="3365FF"/>
                  </a:solidFill>
                </a:endParaRPr>
              </a:p>
            </p:txBody>
          </p:sp>
        </p:grpSp>
      </p:gr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5333" y="3376294"/>
            <a:ext cx="2167011" cy="1256429"/>
          </a:xfrm>
          <a:prstGeom prst="rect">
            <a:avLst/>
          </a:prstGeom>
        </p:spPr>
      </p:pic>
      <p:sp>
        <p:nvSpPr>
          <p:cNvPr id="9" name="Rounded Rectangle 8"/>
          <p:cNvSpPr/>
          <p:nvPr/>
        </p:nvSpPr>
        <p:spPr>
          <a:xfrm>
            <a:off x="6498090" y="3987800"/>
            <a:ext cx="2204586" cy="663575"/>
          </a:xfrm>
          <a:prstGeom prst="roundRect">
            <a:avLst>
              <a:gd name="adj" fmla="val 6270"/>
            </a:avLst>
          </a:prstGeom>
          <a:noFill/>
          <a:ln w="3810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3090914"/>
      </p:ext>
    </p:extLst>
  </p:cSld>
  <p:clrMapOvr>
    <a:masterClrMapping/>
  </p:clrMapOvr>
  <mc:AlternateContent xmlns:mc="http://schemas.openxmlformats.org/markup-compatibility/2006" xmlns:p14="http://schemas.microsoft.com/office/powerpoint/2010/main">
    <mc:Choice Requires="p14">
      <p:transition spd="slow" p14:dur="2000" advTm="154809"/>
    </mc:Choice>
    <mc:Fallback xmlns="">
      <p:transition spd="slow" advTm="1548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60193" y="331863"/>
            <a:ext cx="7431075" cy="4179979"/>
          </a:xfrm>
          <a:prstGeom prst="rect">
            <a:avLst/>
          </a:prstGeom>
        </p:spPr>
      </p:pic>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15417" y="1465269"/>
            <a:ext cx="1913166" cy="1913166"/>
          </a:xfrm>
          <a:prstGeom prst="rect">
            <a:avLst/>
          </a:prstGeom>
        </p:spPr>
      </p:pic>
      <p:sp>
        <p:nvSpPr>
          <p:cNvPr id="8" name="TextBox 7"/>
          <p:cNvSpPr txBox="1"/>
          <p:nvPr/>
        </p:nvSpPr>
        <p:spPr>
          <a:xfrm>
            <a:off x="-59961" y="4902607"/>
            <a:ext cx="7994923" cy="276999"/>
          </a:xfrm>
          <a:prstGeom prst="rect">
            <a:avLst/>
          </a:prstGeom>
          <a:noFill/>
        </p:spPr>
        <p:txBody>
          <a:bodyPr wrap="square" rtlCol="0">
            <a:spAutoFit/>
          </a:bodyPr>
          <a:lstStyle/>
          <a:p>
            <a:r>
              <a:rPr lang="en-US" sz="600" dirty="0">
                <a:solidFill>
                  <a:schemeClr val="tx1">
                    <a:lumMod val="65000"/>
                    <a:lumOff val="35000"/>
                  </a:schemeClr>
                </a:solidFill>
              </a:rPr>
              <a:t>https://</a:t>
            </a:r>
            <a:r>
              <a:rPr lang="en-US" sz="600" dirty="0" err="1">
                <a:solidFill>
                  <a:schemeClr val="tx1">
                    <a:lumMod val="65000"/>
                    <a:lumOff val="35000"/>
                  </a:schemeClr>
                </a:solidFill>
              </a:rPr>
              <a:t>gigaom.com</a:t>
            </a:r>
            <a:r>
              <a:rPr lang="en-US" sz="600" dirty="0">
                <a:solidFill>
                  <a:schemeClr val="tx1">
                    <a:lumMod val="65000"/>
                    <a:lumOff val="35000"/>
                  </a:schemeClr>
                </a:solidFill>
              </a:rPr>
              <a:t>/2012/11/09/online-viewers-start-leaving-if-video-doesnt-play-in-2-seconds-says-study</a:t>
            </a:r>
            <a:r>
              <a:rPr lang="en-US" sz="600" dirty="0" smtClean="0">
                <a:solidFill>
                  <a:schemeClr val="tx1">
                    <a:lumMod val="65000"/>
                    <a:lumOff val="35000"/>
                  </a:schemeClr>
                </a:solidFill>
              </a:rPr>
              <a:t>/</a:t>
            </a:r>
          </a:p>
          <a:p>
            <a:r>
              <a:rPr lang="en-US" sz="600" dirty="0" smtClean="0">
                <a:solidFill>
                  <a:schemeClr val="tx1">
                    <a:lumMod val="65000"/>
                    <a:lumOff val="35000"/>
                  </a:schemeClr>
                </a:solidFill>
              </a:rPr>
              <a:t>Video: La Luna (Pixar 2011)</a:t>
            </a:r>
            <a:endParaRPr lang="en-US" sz="600" dirty="0">
              <a:solidFill>
                <a:schemeClr val="tx1">
                  <a:lumMod val="65000"/>
                  <a:lumOff val="35000"/>
                </a:schemeClr>
              </a:solidFill>
            </a:endParaRPr>
          </a:p>
        </p:txBody>
      </p:sp>
      <p:sp>
        <p:nvSpPr>
          <p:cNvPr id="9" name="Rectangle 8"/>
          <p:cNvSpPr/>
          <p:nvPr/>
        </p:nvSpPr>
        <p:spPr>
          <a:xfrm>
            <a:off x="0" y="3714750"/>
            <a:ext cx="9144000" cy="1008207"/>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schemeClr val="bg1"/>
                </a:solidFill>
              </a:rPr>
              <a:t>Users </a:t>
            </a:r>
            <a:r>
              <a:rPr lang="en-US" sz="2800" dirty="0">
                <a:solidFill>
                  <a:schemeClr val="bg1"/>
                </a:solidFill>
              </a:rPr>
              <a:t>start leaving if video doesn’t play in </a:t>
            </a:r>
            <a:r>
              <a:rPr lang="en-US" sz="2800">
                <a:solidFill>
                  <a:schemeClr val="bg1"/>
                </a:solidFill>
              </a:rPr>
              <a:t>2 </a:t>
            </a:r>
            <a:r>
              <a:rPr lang="en-US" sz="2800" smtClean="0">
                <a:solidFill>
                  <a:schemeClr val="bg1"/>
                </a:solidFill>
              </a:rPr>
              <a:t>seconds</a:t>
            </a:r>
            <a:endParaRPr lang="en-US" sz="2800" dirty="0">
              <a:solidFill>
                <a:schemeClr val="bg1"/>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1</a:t>
            </a:fld>
            <a:endParaRPr lang="en-US"/>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615417" y="1460735"/>
            <a:ext cx="1905000" cy="1917700"/>
          </a:xfrm>
          <a:prstGeom prst="rect">
            <a:avLst/>
          </a:prstGeom>
        </p:spPr>
      </p:pic>
    </p:spTree>
    <p:custDataLst>
      <p:tags r:id="rId1"/>
    </p:custDataLst>
    <p:extLst>
      <p:ext uri="{BB962C8B-B14F-4D97-AF65-F5344CB8AC3E}">
        <p14:creationId xmlns:p14="http://schemas.microsoft.com/office/powerpoint/2010/main" val="1394675311"/>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6"/>
                </p:tgtEl>
              </p:cMediaNode>
            </p:video>
          </p:childTnLst>
        </p:cTn>
      </p:par>
    </p:tnLst>
    <p:bldLst>
      <p:bldP spid="8" grpId="0"/>
      <p:bldP spid="9" grpId="0" animBg="1"/>
    </p:bldLst>
  </p:timing>
  <p:extLst>
    <p:ext uri="{E180D4A7-C9FB-4DFB-919C-405C955672EB}">
      <p14:showEvtLst xmlns:p14="http://schemas.microsoft.com/office/powerpoint/2010/main">
        <p14:playEvt time="16" objId="6"/>
        <p14:stopEvt time="3654" objId="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34" y="1258568"/>
            <a:ext cx="7750722" cy="3263504"/>
          </a:xfrm>
        </p:spPr>
        <p:txBody>
          <a:bodyPr>
            <a:normAutofit/>
          </a:bodyPr>
          <a:lstStyle/>
          <a:p>
            <a:r>
              <a:rPr lang="en-US" dirty="0" err="1" smtClean="0"/>
              <a:t>Pensieve</a:t>
            </a:r>
            <a:r>
              <a:rPr lang="en-US" dirty="0"/>
              <a:t> </a:t>
            </a:r>
            <a:r>
              <a:rPr lang="en-US" dirty="0" smtClean="0"/>
              <a:t>uses </a:t>
            </a:r>
            <a:r>
              <a:rPr lang="en-US" dirty="0"/>
              <a:t>R</a:t>
            </a:r>
            <a:r>
              <a:rPr lang="en-US" dirty="0" smtClean="0"/>
              <a:t>einforcement </a:t>
            </a:r>
            <a:r>
              <a:rPr lang="en-US" dirty="0"/>
              <a:t>L</a:t>
            </a:r>
            <a:r>
              <a:rPr lang="en-US" dirty="0" smtClean="0"/>
              <a:t>earning to generate ABR algorithms</a:t>
            </a:r>
          </a:p>
          <a:p>
            <a:endParaRPr lang="en-US" sz="1000" dirty="0" smtClean="0"/>
          </a:p>
          <a:p>
            <a:r>
              <a:rPr lang="en-US" dirty="0" err="1" smtClean="0"/>
              <a:t>Pensieve</a:t>
            </a:r>
            <a:r>
              <a:rPr lang="en-US" dirty="0" smtClean="0"/>
              <a:t> optimizes different network conditions through experience</a:t>
            </a:r>
          </a:p>
          <a:p>
            <a:endParaRPr lang="en-US" sz="1000" dirty="0" smtClean="0"/>
          </a:p>
          <a:p>
            <a:r>
              <a:rPr lang="en-US" dirty="0" err="1" smtClean="0"/>
              <a:t>Pensieve</a:t>
            </a:r>
            <a:r>
              <a:rPr lang="en-US" dirty="0" smtClean="0"/>
              <a:t> outperforms existing approaches across a wide range of network environments and </a:t>
            </a:r>
            <a:r>
              <a:rPr lang="en-US" dirty="0" err="1" smtClean="0"/>
              <a:t>QoE</a:t>
            </a:r>
            <a:r>
              <a:rPr lang="en-US" dirty="0" smtClean="0"/>
              <a:t> preferences</a:t>
            </a:r>
          </a:p>
          <a:p>
            <a:endParaRPr lang="en-US" sz="1000" dirty="0" smtClean="0"/>
          </a:p>
          <a:p>
            <a:r>
              <a:rPr lang="en-US" dirty="0" smtClean="0"/>
              <a:t>Policies generated by </a:t>
            </a:r>
            <a:r>
              <a:rPr lang="en-US" dirty="0" err="1" smtClean="0"/>
              <a:t>Pensieve</a:t>
            </a:r>
            <a:r>
              <a:rPr lang="en-US" dirty="0" smtClean="0"/>
              <a:t> have strong ability to generalize</a:t>
            </a:r>
          </a:p>
          <a:p>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t>19</a:t>
            </a:fld>
            <a:endParaRPr lang="en-US"/>
          </a:p>
        </p:txBody>
      </p:sp>
      <p:sp>
        <p:nvSpPr>
          <p:cNvPr id="6" name="Title 1"/>
          <p:cNvSpPr txBox="1">
            <a:spLocks/>
          </p:cNvSpPr>
          <p:nvPr/>
        </p:nvSpPr>
        <p:spPr>
          <a:xfrm>
            <a:off x="2353863" y="454156"/>
            <a:ext cx="4359782"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Summary</a:t>
            </a:r>
            <a:endParaRPr lang="en-US" sz="2700" b="1" dirty="0"/>
          </a:p>
        </p:txBody>
      </p:sp>
      <p:sp>
        <p:nvSpPr>
          <p:cNvPr id="2" name="TextBox 1"/>
          <p:cNvSpPr txBox="1"/>
          <p:nvPr/>
        </p:nvSpPr>
        <p:spPr>
          <a:xfrm>
            <a:off x="3061229" y="4110857"/>
            <a:ext cx="3021533" cy="369332"/>
          </a:xfrm>
          <a:prstGeom prst="rect">
            <a:avLst/>
          </a:prstGeom>
          <a:noFill/>
        </p:spPr>
        <p:txBody>
          <a:bodyPr wrap="none" rtlCol="0">
            <a:spAutoFit/>
          </a:bodyPr>
          <a:lstStyle/>
          <a:p>
            <a:r>
              <a:rPr lang="en-US" dirty="0">
                <a:solidFill>
                  <a:srgbClr val="ED411D"/>
                </a:solidFill>
                <a:hlinkClick r:id="rId3"/>
              </a:rPr>
              <a:t>http://web.mit.edu/pensieve</a:t>
            </a:r>
            <a:r>
              <a:rPr lang="en-US" dirty="0" smtClean="0">
                <a:solidFill>
                  <a:srgbClr val="ED411D"/>
                </a:solidFill>
                <a:hlinkClick r:id="rId3"/>
              </a:rPr>
              <a:t>/</a:t>
            </a:r>
            <a:endParaRPr lang="en-US" dirty="0">
              <a:solidFill>
                <a:srgbClr val="ED411D"/>
              </a:solidFill>
            </a:endParaRPr>
          </a:p>
        </p:txBody>
      </p:sp>
    </p:spTree>
    <p:extLst>
      <p:ext uri="{BB962C8B-B14F-4D97-AF65-F5344CB8AC3E}">
        <p14:creationId xmlns:p14="http://schemas.microsoft.com/office/powerpoint/2010/main" val="1251504739"/>
      </p:ext>
    </p:extLst>
  </p:cSld>
  <p:clrMapOvr>
    <a:masterClrMapping/>
  </p:clrMapOvr>
  <mc:AlternateContent xmlns:mc="http://schemas.openxmlformats.org/markup-compatibility/2006" xmlns:p14="http://schemas.microsoft.com/office/powerpoint/2010/main">
    <mc:Choice Requires="p14">
      <p:transition spd="slow" p14:dur="2000" advTm="29767"/>
    </mc:Choice>
    <mc:Fallback xmlns="">
      <p:transition spd="slow" advTm="2976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64231" y="435949"/>
            <a:ext cx="5685995" cy="2337576"/>
          </a:xfrm>
          <a:prstGeom prst="rect">
            <a:avLst/>
          </a:prstGeom>
        </p:spPr>
      </p:pic>
      <p:sp>
        <p:nvSpPr>
          <p:cNvPr id="81" name="Rectangle 80"/>
          <p:cNvSpPr/>
          <p:nvPr/>
        </p:nvSpPr>
        <p:spPr>
          <a:xfrm>
            <a:off x="5757398" y="1425093"/>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582918" y="1255793"/>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41340" y="1385451"/>
            <a:ext cx="1503440" cy="990994"/>
          </a:xfrm>
          <a:prstGeom prst="rect">
            <a:avLst/>
          </a:prstGeom>
        </p:spPr>
      </p:pic>
      <p:pic>
        <p:nvPicPr>
          <p:cNvPr id="8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25954" y="1795668"/>
            <a:ext cx="382837" cy="269517"/>
          </a:xfrm>
          <a:prstGeom prst="rect">
            <a:avLst/>
          </a:prstGeom>
        </p:spPr>
      </p:pic>
      <p:sp>
        <p:nvSpPr>
          <p:cNvPr id="85" name="Rectangle 84"/>
          <p:cNvSpPr/>
          <p:nvPr/>
        </p:nvSpPr>
        <p:spPr>
          <a:xfrm>
            <a:off x="1341340" y="1385451"/>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6" name="Rectangle 85"/>
          <p:cNvSpPr/>
          <p:nvPr/>
        </p:nvSpPr>
        <p:spPr>
          <a:xfrm>
            <a:off x="2386181" y="2381898"/>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7" name="Rectangle 86"/>
          <p:cNvSpPr/>
          <p:nvPr/>
        </p:nvSpPr>
        <p:spPr>
          <a:xfrm>
            <a:off x="1341336" y="2379113"/>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Rectangle 87"/>
          <p:cNvSpPr/>
          <p:nvPr/>
        </p:nvSpPr>
        <p:spPr>
          <a:xfrm>
            <a:off x="1341338" y="2379113"/>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9" name="Rectangle 88"/>
          <p:cNvSpPr/>
          <p:nvPr/>
        </p:nvSpPr>
        <p:spPr>
          <a:xfrm>
            <a:off x="1341338" y="2377443"/>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0" name="Oval 89"/>
          <p:cNvSpPr/>
          <p:nvPr/>
        </p:nvSpPr>
        <p:spPr>
          <a:xfrm>
            <a:off x="1860156" y="2355290"/>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1" name="Oval 90"/>
          <p:cNvSpPr/>
          <p:nvPr/>
        </p:nvSpPr>
        <p:spPr>
          <a:xfrm>
            <a:off x="1916572" y="2410893"/>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2" name="TextBox 91"/>
          <p:cNvSpPr txBox="1"/>
          <p:nvPr/>
        </p:nvSpPr>
        <p:spPr>
          <a:xfrm>
            <a:off x="1498329" y="2637585"/>
            <a:ext cx="1093808" cy="308674"/>
          </a:xfrm>
          <a:prstGeom prst="rect">
            <a:avLst/>
          </a:prstGeom>
          <a:noFill/>
        </p:spPr>
        <p:txBody>
          <a:bodyPr wrap="square" rtlCol="0">
            <a:spAutoFit/>
          </a:bodyPr>
          <a:lstStyle/>
          <a:p>
            <a:pPr algn="ctr"/>
            <a:r>
              <a:rPr lang="en-US" sz="1406" b="1" dirty="0"/>
              <a:t>Video Client</a:t>
            </a:r>
          </a:p>
        </p:txBody>
      </p:sp>
      <p:sp>
        <p:nvSpPr>
          <p:cNvPr id="93" name="TextBox 92"/>
          <p:cNvSpPr txBox="1"/>
          <p:nvPr/>
        </p:nvSpPr>
        <p:spPr>
          <a:xfrm>
            <a:off x="6296700" y="2572227"/>
            <a:ext cx="1483967" cy="308674"/>
          </a:xfrm>
          <a:prstGeom prst="rect">
            <a:avLst/>
          </a:prstGeom>
          <a:noFill/>
        </p:spPr>
        <p:txBody>
          <a:bodyPr wrap="square" rtlCol="0">
            <a:spAutoFit/>
          </a:bodyPr>
          <a:lstStyle/>
          <a:p>
            <a:pPr algn="ctr"/>
            <a:r>
              <a:rPr lang="en-US" sz="1406" b="1" dirty="0"/>
              <a:t>Video </a:t>
            </a:r>
            <a:r>
              <a:rPr lang="en-US" sz="1406" b="1" dirty="0" smtClean="0"/>
              <a:t>Server</a:t>
            </a:r>
            <a:endParaRPr lang="en-US" sz="1406" b="1" dirty="0"/>
          </a:p>
        </p:txBody>
      </p:sp>
      <p:cxnSp>
        <p:nvCxnSpPr>
          <p:cNvPr id="94" name="Straight Arrow Connector 93"/>
          <p:cNvCxnSpPr/>
          <p:nvPr/>
        </p:nvCxnSpPr>
        <p:spPr>
          <a:xfrm>
            <a:off x="3199491" y="1742697"/>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455833" y="1160189"/>
            <a:ext cx="2421478" cy="554895"/>
          </a:xfrm>
          <a:prstGeom prst="rect">
            <a:avLst/>
          </a:prstGeom>
          <a:noFill/>
        </p:spPr>
        <p:txBody>
          <a:bodyPr wrap="square" rtlCol="0">
            <a:spAutoFit/>
          </a:bodyPr>
          <a:lstStyle/>
          <a:p>
            <a:r>
              <a:rPr lang="en-US" sz="1600" b="1" dirty="0"/>
              <a:t>Request</a:t>
            </a:r>
            <a:r>
              <a:rPr lang="en-US" sz="1600" dirty="0"/>
              <a:t>: </a:t>
            </a:r>
          </a:p>
          <a:p>
            <a:r>
              <a:rPr lang="en-US" sz="1406" dirty="0"/>
              <a:t>next video chunk  at bitrate </a:t>
            </a:r>
            <a:r>
              <a:rPr lang="en-US" sz="1406" i="1" dirty="0"/>
              <a:t>r</a:t>
            </a:r>
          </a:p>
        </p:txBody>
      </p:sp>
      <p:cxnSp>
        <p:nvCxnSpPr>
          <p:cNvPr id="96" name="Straight Arrow Connector 95"/>
          <p:cNvCxnSpPr/>
          <p:nvPr/>
        </p:nvCxnSpPr>
        <p:spPr>
          <a:xfrm flipH="1">
            <a:off x="3152732" y="2012213"/>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470298" y="2026694"/>
            <a:ext cx="1534988" cy="554895"/>
          </a:xfrm>
          <a:prstGeom prst="rect">
            <a:avLst/>
          </a:prstGeom>
          <a:noFill/>
        </p:spPr>
        <p:txBody>
          <a:bodyPr wrap="square" rtlCol="0">
            <a:spAutoFit/>
          </a:bodyPr>
          <a:lstStyle/>
          <a:p>
            <a:r>
              <a:rPr lang="en-US" sz="1600" b="1" dirty="0"/>
              <a:t>Response</a:t>
            </a:r>
            <a:r>
              <a:rPr lang="en-US" sz="1600" dirty="0"/>
              <a:t>: </a:t>
            </a:r>
          </a:p>
          <a:p>
            <a:r>
              <a:rPr lang="en-US" sz="1406" dirty="0"/>
              <a:t>video content</a:t>
            </a:r>
          </a:p>
        </p:txBody>
      </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06536" y="1273826"/>
            <a:ext cx="1426796" cy="1122812"/>
          </a:xfrm>
          <a:prstGeom prst="rect">
            <a:avLst/>
          </a:prstGeom>
        </p:spPr>
      </p:pic>
      <p:sp>
        <p:nvSpPr>
          <p:cNvPr id="146" name="Rectangle 145"/>
          <p:cNvSpPr/>
          <p:nvPr/>
        </p:nvSpPr>
        <p:spPr>
          <a:xfrm>
            <a:off x="3666890" y="1541881"/>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147" name="Group 146"/>
          <p:cNvGrpSpPr/>
          <p:nvPr/>
        </p:nvGrpSpPr>
        <p:grpSpPr>
          <a:xfrm>
            <a:off x="5460092" y="1612829"/>
            <a:ext cx="1411247" cy="322865"/>
            <a:chOff x="4928863" y="3926411"/>
            <a:chExt cx="1310714" cy="322865"/>
          </a:xfrm>
        </p:grpSpPr>
        <p:sp>
          <p:nvSpPr>
            <p:cNvPr id="148" name="TextBox 147"/>
            <p:cNvSpPr txBox="1"/>
            <p:nvPr/>
          </p:nvSpPr>
          <p:spPr>
            <a:xfrm>
              <a:off x="4928863" y="3926411"/>
              <a:ext cx="1310714" cy="307777"/>
            </a:xfrm>
            <a:prstGeom prst="rect">
              <a:avLst/>
            </a:prstGeom>
            <a:noFill/>
          </p:spPr>
          <p:txBody>
            <a:bodyPr wrap="square" rtlCol="0">
              <a:spAutoFit/>
            </a:bodyPr>
            <a:lstStyle/>
            <a:p>
              <a:pPr algn="ctr"/>
              <a:r>
                <a:rPr lang="en-US" sz="1400" b="1" smtClean="0"/>
                <a:t>Input</a:t>
              </a:r>
              <a:endParaRPr lang="en-US" sz="1400" b="1" dirty="0" smtClean="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2635025" y="1612829"/>
            <a:ext cx="1310714" cy="630942"/>
            <a:chOff x="1908383" y="3926411"/>
            <a:chExt cx="1310714" cy="630942"/>
          </a:xfrm>
        </p:grpSpPr>
        <p:sp>
          <p:nvSpPr>
            <p:cNvPr id="151" name="TextBox 150"/>
            <p:cNvSpPr txBox="1"/>
            <p:nvPr/>
          </p:nvSpPr>
          <p:spPr>
            <a:xfrm>
              <a:off x="1908383" y="3926411"/>
              <a:ext cx="1310714" cy="630942"/>
            </a:xfrm>
            <a:prstGeom prst="rect">
              <a:avLst/>
            </a:prstGeom>
            <a:noFill/>
          </p:spPr>
          <p:txBody>
            <a:bodyPr wrap="square" rtlCol="0">
              <a:spAutoFit/>
            </a:bodyPr>
            <a:lstStyle/>
            <a:p>
              <a:pPr algn="ctr"/>
              <a:r>
                <a:rPr lang="en-US" sz="1400" b="1" dirty="0" smtClean="0"/>
                <a:t>Output</a:t>
              </a:r>
            </a:p>
            <a:p>
              <a:pPr algn="ctr"/>
              <a:endParaRPr lang="en-US" sz="700" b="1" dirty="0"/>
            </a:p>
            <a:p>
              <a:pPr algn="ctr"/>
              <a:r>
                <a:rPr lang="en-US" sz="1400" b="1" dirty="0" smtClean="0"/>
                <a:t>1 sec/sec</a:t>
              </a:r>
              <a:endParaRPr lang="en-US" sz="1400" b="1" dirty="0"/>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45154" y="1381088"/>
            <a:ext cx="1505331" cy="990981"/>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3498" y="1494606"/>
            <a:ext cx="763944" cy="763944"/>
          </a:xfrm>
          <a:prstGeom prst="rect">
            <a:avLst/>
          </a:prstGeom>
        </p:spPr>
      </p:pic>
      <p:graphicFrame>
        <p:nvGraphicFramePr>
          <p:cNvPr id="155" name="Chart 154"/>
          <p:cNvGraphicFramePr>
            <a:graphicFrameLocks/>
          </p:cNvGraphicFramePr>
          <p:nvPr>
            <p:extLst>
              <p:ext uri="{D42A27DB-BD31-4B8C-83A1-F6EECF244321}">
                <p14:modId xmlns:p14="http://schemas.microsoft.com/office/powerpoint/2010/main" val="798713178"/>
              </p:ext>
            </p:extLst>
          </p:nvPr>
        </p:nvGraphicFramePr>
        <p:xfrm>
          <a:off x="3551388" y="3027086"/>
          <a:ext cx="4158362" cy="186618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0" y="4958136"/>
            <a:ext cx="7994923" cy="184666"/>
          </a:xfrm>
          <a:prstGeom prst="rect">
            <a:avLst/>
          </a:prstGeom>
          <a:noFill/>
        </p:spPr>
        <p:txBody>
          <a:bodyPr wrap="square" rtlCol="0">
            <a:spAutoFit/>
          </a:bodyPr>
          <a:lstStyle/>
          <a:p>
            <a:r>
              <a:rPr lang="en-US" sz="600" dirty="0" smtClean="0">
                <a:solidFill>
                  <a:schemeClr val="tx1">
                    <a:lumMod val="65000"/>
                    <a:lumOff val="35000"/>
                  </a:schemeClr>
                </a:solidFill>
              </a:rPr>
              <a:t>Animation borrowed from </a:t>
            </a:r>
            <a:r>
              <a:rPr lang="en-US" sz="600" dirty="0" err="1" smtClean="0">
                <a:solidFill>
                  <a:schemeClr val="tx1">
                    <a:lumMod val="65000"/>
                    <a:lumOff val="35000"/>
                  </a:schemeClr>
                </a:solidFill>
              </a:rPr>
              <a:t>Te</a:t>
            </a:r>
            <a:r>
              <a:rPr lang="en-US" sz="600" dirty="0">
                <a:solidFill>
                  <a:schemeClr val="tx1">
                    <a:lumMod val="65000"/>
                    <a:lumOff val="35000"/>
                  </a:schemeClr>
                </a:solidFill>
              </a:rPr>
              <a:t>-Yuan Huang (SIGCOMM ‘</a:t>
            </a:r>
            <a:r>
              <a:rPr lang="en-US" sz="600" dirty="0" smtClean="0">
                <a:solidFill>
                  <a:schemeClr val="tx1">
                    <a:lumMod val="65000"/>
                    <a:lumOff val="35000"/>
                  </a:schemeClr>
                </a:solidFill>
              </a:rPr>
              <a:t>14) </a:t>
            </a:r>
            <a:r>
              <a:rPr lang="en-US" sz="600" dirty="0">
                <a:solidFill>
                  <a:schemeClr val="tx1">
                    <a:lumMod val="65000"/>
                    <a:lumOff val="35000"/>
                  </a:schemeClr>
                </a:solidFill>
              </a:rPr>
              <a:t>http://</a:t>
            </a:r>
            <a:r>
              <a:rPr lang="en-US" sz="600" dirty="0" err="1">
                <a:solidFill>
                  <a:schemeClr val="tx1">
                    <a:lumMod val="65000"/>
                    <a:lumOff val="35000"/>
                  </a:schemeClr>
                </a:solidFill>
              </a:rPr>
              <a:t>conferences.sigcomm.org</a:t>
            </a:r>
            <a:r>
              <a:rPr lang="en-US" sz="600" dirty="0">
                <a:solidFill>
                  <a:schemeClr val="tx1">
                    <a:lumMod val="65000"/>
                    <a:lumOff val="35000"/>
                  </a:schemeClr>
                </a:solidFill>
              </a:rPr>
              <a:t>/</a:t>
            </a:r>
            <a:r>
              <a:rPr lang="en-US" sz="600" dirty="0" err="1">
                <a:solidFill>
                  <a:schemeClr val="tx1">
                    <a:lumMod val="65000"/>
                    <a:lumOff val="35000"/>
                  </a:schemeClr>
                </a:solidFill>
              </a:rPr>
              <a:t>sigcomm</a:t>
            </a:r>
            <a:r>
              <a:rPr lang="en-US" sz="600" dirty="0">
                <a:solidFill>
                  <a:schemeClr val="tx1">
                    <a:lumMod val="65000"/>
                    <a:lumOff val="35000"/>
                  </a:schemeClr>
                </a:solidFill>
              </a:rPr>
              <a:t>/2014/doc/slides/38.pdf</a:t>
            </a:r>
          </a:p>
        </p:txBody>
      </p:sp>
      <p:sp>
        <p:nvSpPr>
          <p:cNvPr id="3" name="Slide Number Placeholder 2"/>
          <p:cNvSpPr>
            <a:spLocks noGrp="1"/>
          </p:cNvSpPr>
          <p:nvPr>
            <p:ph type="sldNum" sz="quarter" idx="12"/>
          </p:nvPr>
        </p:nvSpPr>
        <p:spPr/>
        <p:txBody>
          <a:bodyPr/>
          <a:lstStyle/>
          <a:p>
            <a:fld id="{81D68F6D-792F-C840-8BAC-1A964D3CE3FA}" type="slidenum">
              <a:rPr lang="en-US" smtClean="0"/>
              <a:t>2</a:t>
            </a:fld>
            <a:endParaRPr lang="en-US"/>
          </a:p>
        </p:txBody>
      </p:sp>
      <p:pic>
        <p:nvPicPr>
          <p:cNvPr id="34" name="Picture 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62559" y="1538363"/>
            <a:ext cx="2100331" cy="804672"/>
          </a:xfrm>
          <a:prstGeom prst="rect">
            <a:avLst/>
          </a:prstGeom>
        </p:spPr>
      </p:pic>
      <p:grpSp>
        <p:nvGrpSpPr>
          <p:cNvPr id="18" name="Group 17"/>
          <p:cNvGrpSpPr/>
          <p:nvPr/>
        </p:nvGrpSpPr>
        <p:grpSpPr>
          <a:xfrm>
            <a:off x="4392790" y="3638461"/>
            <a:ext cx="3807819" cy="892325"/>
            <a:chOff x="3067634" y="3692693"/>
            <a:chExt cx="3807819"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85252" cy="307777"/>
            </a:xfrm>
            <a:prstGeom prst="rect">
              <a:avLst/>
            </a:prstGeom>
            <a:noFill/>
          </p:spPr>
          <p:txBody>
            <a:bodyPr wrap="none" rtlCol="0">
              <a:spAutoFit/>
            </a:bodyPr>
            <a:lstStyle/>
            <a:p>
              <a:r>
                <a:rPr lang="en-US" sz="1400" b="1" dirty="0" smtClean="0">
                  <a:solidFill>
                    <a:srgbClr val="FD36FC"/>
                  </a:solidFill>
                </a:rPr>
                <a:t>bitrate</a:t>
              </a:r>
              <a:endParaRPr lang="en-US" sz="1400" b="1" dirty="0">
                <a:solidFill>
                  <a:srgbClr val="FD36FC"/>
                </a:solidFill>
              </a:endParaRPr>
            </a:p>
          </p:txBody>
        </p:sp>
      </p:grpSp>
      <p:sp>
        <p:nvSpPr>
          <p:cNvPr id="47" name="Title 1"/>
          <p:cNvSpPr txBox="1">
            <a:spLocks/>
          </p:cNvSpPr>
          <p:nvPr/>
        </p:nvSpPr>
        <p:spPr>
          <a:xfrm>
            <a:off x="544007" y="3250542"/>
            <a:ext cx="3284685" cy="1525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t>Adaptive Bitrate (ABR) </a:t>
            </a:r>
          </a:p>
          <a:p>
            <a:pPr algn="ctr"/>
            <a:r>
              <a:rPr lang="en-US" sz="2400" b="1" dirty="0" smtClean="0"/>
              <a:t>Algorithms</a:t>
            </a:r>
            <a:endParaRPr lang="en-US" sz="2400" b="1" dirty="0"/>
          </a:p>
        </p:txBody>
      </p:sp>
      <p:sp>
        <p:nvSpPr>
          <p:cNvPr id="4" name="Title 1"/>
          <p:cNvSpPr>
            <a:spLocks noGrp="1"/>
          </p:cNvSpPr>
          <p:nvPr>
            <p:ph type="title"/>
          </p:nvPr>
        </p:nvSpPr>
        <p:spPr>
          <a:xfrm>
            <a:off x="1806426" y="249029"/>
            <a:ext cx="5584974" cy="642938"/>
          </a:xfrm>
        </p:spPr>
        <p:txBody>
          <a:bodyPr>
            <a:normAutofit/>
          </a:bodyPr>
          <a:lstStyle/>
          <a:p>
            <a:pPr algn="ctr"/>
            <a:r>
              <a:rPr lang="en-US" sz="2400" b="1" dirty="0" smtClean="0"/>
              <a:t>Dynamic Streaming over HTTP (DASH)</a:t>
            </a:r>
            <a:endParaRPr lang="en-US" sz="2400" b="1" dirty="0"/>
          </a:p>
        </p:txBody>
      </p:sp>
      <p:grpSp>
        <p:nvGrpSpPr>
          <p:cNvPr id="11" name="Group 10"/>
          <p:cNvGrpSpPr/>
          <p:nvPr/>
        </p:nvGrpSpPr>
        <p:grpSpPr>
          <a:xfrm>
            <a:off x="4952524" y="1938968"/>
            <a:ext cx="1147575" cy="1142731"/>
            <a:chOff x="4952524" y="1938968"/>
            <a:chExt cx="1147575" cy="1142731"/>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52524" y="2343035"/>
              <a:ext cx="748923" cy="738664"/>
            </a:xfrm>
            <a:prstGeom prst="rect">
              <a:avLst/>
            </a:prstGeom>
            <a:noFill/>
          </p:spPr>
          <p:txBody>
            <a:bodyPr wrap="none" rtlCol="0">
              <a:spAutoFit/>
            </a:bodyPr>
            <a:lstStyle/>
            <a:p>
              <a:pPr algn="ctr"/>
              <a:r>
                <a:rPr lang="en-US" sz="1400" dirty="0" smtClean="0">
                  <a:solidFill>
                    <a:srgbClr val="0070C0"/>
                  </a:solidFill>
                </a:rPr>
                <a:t>1 sec </a:t>
              </a:r>
            </a:p>
            <a:p>
              <a:pPr algn="ctr"/>
              <a:r>
                <a:rPr lang="en-US" sz="1400" dirty="0" smtClean="0">
                  <a:solidFill>
                    <a:srgbClr val="0070C0"/>
                  </a:solidFill>
                </a:rPr>
                <a:t>video </a:t>
              </a:r>
            </a:p>
            <a:p>
              <a:pPr algn="ctr"/>
              <a:r>
                <a:rPr lang="en-US" sz="1400" dirty="0" smtClean="0">
                  <a:solidFill>
                    <a:srgbClr val="0070C0"/>
                  </a:solidFill>
                </a:rPr>
                <a:t>content</a:t>
              </a:r>
              <a:endParaRPr lang="en-US" sz="1400" dirty="0">
                <a:solidFill>
                  <a:srgbClr val="0070C0"/>
                </a:solidFill>
              </a:endParaRPr>
            </a:p>
          </p:txBody>
        </p:sp>
        <p:sp>
          <p:nvSpPr>
            <p:cNvPr id="54" name="TextBox 53"/>
            <p:cNvSpPr txBox="1"/>
            <p:nvPr/>
          </p:nvSpPr>
          <p:spPr>
            <a:xfrm>
              <a:off x="5326986" y="1985476"/>
              <a:ext cx="773113" cy="307777"/>
            </a:xfrm>
            <a:prstGeom prst="rect">
              <a:avLst/>
            </a:prstGeom>
            <a:noFill/>
          </p:spPr>
          <p:txBody>
            <a:bodyPr wrap="square" rtlCol="0">
              <a:spAutoFit/>
            </a:bodyPr>
            <a:lstStyle/>
            <a:p>
              <a:pPr algn="ctr"/>
              <a:r>
                <a:rPr lang="en-US" sz="1400" smtClean="0">
                  <a:solidFill>
                    <a:srgbClr val="0070C0"/>
                  </a:solidFill>
                </a:rPr>
                <a:t>bitrate</a:t>
              </a:r>
              <a:endParaRPr lang="en-US" sz="1400" dirty="0">
                <a:solidFill>
                  <a:srgbClr val="0070C0"/>
                </a:solidFill>
              </a:endParaRPr>
            </a:p>
          </p:txBody>
        </p:sp>
      </p:grpSp>
      <p:pic>
        <p:nvPicPr>
          <p:cNvPr id="2" name="Picture 1"/>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95864" y="1496541"/>
            <a:ext cx="762000" cy="762000"/>
          </a:xfrm>
          <a:prstGeom prst="rect">
            <a:avLst/>
          </a:prstGeom>
        </p:spPr>
      </p:pic>
    </p:spTree>
    <p:custDataLst>
      <p:tags r:id="rId1"/>
    </p:custDataLst>
    <p:extLst>
      <p:ext uri="{BB962C8B-B14F-4D97-AF65-F5344CB8AC3E}">
        <p14:creationId xmlns:p14="http://schemas.microsoft.com/office/powerpoint/2010/main" val="1553964754"/>
      </p:ext>
    </p:ext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extLst mod="1">
    <p:ext uri="{E180D4A7-C9FB-4DFB-919C-405C955672EB}">
      <p14:showEvtLst xmlns:p14="http://schemas.microsoft.com/office/powerpoint/2010/main">
        <p14:playEvt time="54873" objId="80"/>
        <p14:stopEvt time="66944" objId="8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358876" y="229979"/>
            <a:ext cx="4629150" cy="642938"/>
          </a:xfrm>
        </p:spPr>
        <p:txBody>
          <a:bodyPr/>
          <a:lstStyle/>
          <a:p>
            <a:pPr algn="ctr"/>
            <a:r>
              <a:rPr lang="en-US" sz="2700" b="1" dirty="0" smtClean="0"/>
              <a:t>Why is ABR Challenging?</a:t>
            </a:r>
            <a:endParaRPr lang="en-US" sz="2700" b="1"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871" y="1216161"/>
            <a:ext cx="5191506" cy="3819906"/>
          </a:xfrm>
          <a:prstGeom prst="rect">
            <a:avLst/>
          </a:prstGeom>
        </p:spPr>
      </p:pic>
      <p:sp>
        <p:nvSpPr>
          <p:cNvPr id="14" name="TextBox 13"/>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15" name="TextBox 14"/>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p>
        </p:txBody>
      </p:sp>
      <p:sp>
        <p:nvSpPr>
          <p:cNvPr id="16" name="Freeform 15"/>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solidFill>
                <a:schemeClr val="accent3"/>
              </a:solidFill>
            </a:endParaRPr>
          </a:p>
        </p:txBody>
      </p:sp>
      <p:grpSp>
        <p:nvGrpSpPr>
          <p:cNvPr id="17" name="Group 16"/>
          <p:cNvGrpSpPr/>
          <p:nvPr/>
        </p:nvGrpSpPr>
        <p:grpSpPr>
          <a:xfrm>
            <a:off x="1574297" y="1165459"/>
            <a:ext cx="2496392" cy="330375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6637007" y="1289349"/>
            <a:ext cx="2288508" cy="793551"/>
          </a:xfrm>
        </p:spPr>
        <p:txBody>
          <a:bodyPr>
            <a:noAutofit/>
          </a:bodyPr>
          <a:lstStyle/>
          <a:p>
            <a:pPr marL="0" indent="0">
              <a:buNone/>
            </a:pPr>
            <a:r>
              <a:rPr lang="en-US" sz="1800" dirty="0" smtClean="0"/>
              <a:t>Network throughput </a:t>
            </a:r>
            <a:r>
              <a:rPr lang="en-US" sz="1800" dirty="0"/>
              <a:t>is </a:t>
            </a:r>
            <a:r>
              <a:rPr lang="en-US" sz="1800" dirty="0" smtClean="0"/>
              <a:t>variable &amp; uncertain</a:t>
            </a:r>
            <a:endParaRPr lang="en-US" sz="1800" dirty="0"/>
          </a:p>
        </p:txBody>
      </p:sp>
      <p:sp>
        <p:nvSpPr>
          <p:cNvPr id="23" name="Content Placeholder 2"/>
          <p:cNvSpPr txBox="1">
            <a:spLocks/>
          </p:cNvSpPr>
          <p:nvPr/>
        </p:nvSpPr>
        <p:spPr>
          <a:xfrm>
            <a:off x="6665691" y="2287357"/>
            <a:ext cx="2086414" cy="1415698"/>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Conflicting </a:t>
            </a:r>
            <a:r>
              <a:rPr lang="en-US" sz="1800" dirty="0" err="1"/>
              <a:t>QoE</a:t>
            </a:r>
            <a:r>
              <a:rPr lang="en-US" sz="1800" dirty="0"/>
              <a:t> </a:t>
            </a:r>
            <a:r>
              <a:rPr lang="en-US" sz="1800" dirty="0" smtClean="0"/>
              <a:t>goals</a:t>
            </a:r>
            <a:endParaRPr lang="en-US" sz="1800" dirty="0"/>
          </a:p>
          <a:p>
            <a:r>
              <a:rPr lang="en-US" sz="1800" dirty="0"/>
              <a:t>Bitrate</a:t>
            </a:r>
          </a:p>
          <a:p>
            <a:r>
              <a:rPr lang="en-US" sz="1800" dirty="0" err="1" smtClean="0"/>
              <a:t>Rebuffering</a:t>
            </a:r>
            <a:r>
              <a:rPr lang="en-US" sz="1800" dirty="0" smtClean="0"/>
              <a:t> </a:t>
            </a:r>
            <a:r>
              <a:rPr lang="en-US" sz="1800" dirty="0"/>
              <a:t>time</a:t>
            </a:r>
          </a:p>
          <a:p>
            <a:r>
              <a:rPr lang="en-US" sz="1800" dirty="0"/>
              <a:t>Smoothness</a:t>
            </a:r>
            <a:endParaRPr lang="en-US" sz="1600" dirty="0">
              <a:solidFill>
                <a:srgbClr val="0432FF"/>
              </a:solidFill>
            </a:endParaRPr>
          </a:p>
        </p:txBody>
      </p:sp>
      <p:sp>
        <p:nvSpPr>
          <p:cNvPr id="24" name="Content Placeholder 2"/>
          <p:cNvSpPr txBox="1">
            <a:spLocks/>
          </p:cNvSpPr>
          <p:nvPr/>
        </p:nvSpPr>
        <p:spPr>
          <a:xfrm>
            <a:off x="6708657" y="3899446"/>
            <a:ext cx="1889699" cy="717684"/>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Cascading effects of decisions</a:t>
            </a:r>
          </a:p>
        </p:txBody>
      </p:sp>
      <p:sp>
        <p:nvSpPr>
          <p:cNvPr id="25" name="Freeform 24"/>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6" name="Freeform 25"/>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7" name="Freeform 26"/>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8" name="Freeform 27"/>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9" name="Freeform 2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0" name="Freeform 2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1" name="Freeform 3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Freeform 3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3" name="Freeform 3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Freeform 33"/>
          <p:cNvSpPr/>
          <p:nvPr/>
        </p:nvSpPr>
        <p:spPr>
          <a:xfrm>
            <a:off x="4049665" y="3686179"/>
            <a:ext cx="382445" cy="526312"/>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nvGrpSpPr>
          <p:cNvPr id="44" name="Group 43"/>
          <p:cNvGrpSpPr/>
          <p:nvPr/>
        </p:nvGrpSpPr>
        <p:grpSpPr>
          <a:xfrm>
            <a:off x="4057311" y="1311931"/>
            <a:ext cx="2101920" cy="1593147"/>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 fmla="*/ 0 w 2870791"/>
                <a:gd name="connsiteY0" fmla="*/ 701748 h 701748"/>
                <a:gd name="connsiteX1" fmla="*/ 0 w 2870791"/>
                <a:gd name="connsiteY1" fmla="*/ 0 h 701748"/>
                <a:gd name="connsiteX2" fmla="*/ 2179675 w 2870791"/>
                <a:gd name="connsiteY2" fmla="*/ 0 h 701748"/>
                <a:gd name="connsiteX3" fmla="*/ 2179675 w 2870791"/>
                <a:gd name="connsiteY3" fmla="*/ 340241 h 701748"/>
                <a:gd name="connsiteX4" fmla="*/ 2870791 w 2870791"/>
                <a:gd name="connsiteY4" fmla="*/ 340241 h 701748"/>
                <a:gd name="connsiteX0" fmla="*/ 0 w 2179675"/>
                <a:gd name="connsiteY0" fmla="*/ 701748 h 701748"/>
                <a:gd name="connsiteX1" fmla="*/ 0 w 2179675"/>
                <a:gd name="connsiteY1" fmla="*/ 0 h 701748"/>
                <a:gd name="connsiteX2" fmla="*/ 2179675 w 2179675"/>
                <a:gd name="connsiteY2" fmla="*/ 0 h 701748"/>
                <a:gd name="connsiteX3" fmla="*/ 2179675 w 2179675"/>
                <a:gd name="connsiteY3" fmla="*/ 340241 h 701748"/>
                <a:gd name="connsiteX0" fmla="*/ 0 w 2179675"/>
                <a:gd name="connsiteY0" fmla="*/ 701748 h 701748"/>
                <a:gd name="connsiteX1" fmla="*/ 0 w 2179675"/>
                <a:gd name="connsiteY1" fmla="*/ 0 h 701748"/>
                <a:gd name="connsiteX2" fmla="*/ 2179675 w 2179675"/>
                <a:gd name="connsiteY2" fmla="*/ 0 h 701748"/>
                <a:gd name="connsiteX0" fmla="*/ 0 w 499731"/>
                <a:gd name="connsiteY0" fmla="*/ 701748 h 701748"/>
                <a:gd name="connsiteX1" fmla="*/ 0 w 499731"/>
                <a:gd name="connsiteY1" fmla="*/ 0 h 701748"/>
                <a:gd name="connsiteX2" fmla="*/ 499731 w 499731"/>
                <a:gd name="connsiteY2" fmla="*/ 0 h 701748"/>
              </a:gdLst>
              <a:ahLst/>
              <a:cxnLst>
                <a:cxn ang="0">
                  <a:pos x="connsiteX0" y="connsiteY0"/>
                </a:cxn>
                <a:cxn ang="0">
                  <a:pos x="connsiteX1" y="connsiteY1"/>
                </a:cxn>
                <a:cxn ang="0">
                  <a:pos x="connsiteX2" y="connsiteY2"/>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grpSp>
        <p:nvGrpSpPr>
          <p:cNvPr id="47" name="Group 46"/>
          <p:cNvGrpSpPr/>
          <p:nvPr/>
        </p:nvGrpSpPr>
        <p:grpSpPr>
          <a:xfrm>
            <a:off x="1587002" y="1193205"/>
            <a:ext cx="2496392" cy="326228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50" name="Rectangle 49"/>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p>
          <a:p>
            <a:pPr algn="ctr"/>
            <a:r>
              <a:rPr lang="en-US" dirty="0" smtClean="0"/>
              <a:t> (Mbps)</a:t>
            </a:r>
            <a:endParaRPr lang="en-US" dirty="0"/>
          </a:p>
        </p:txBody>
      </p:sp>
      <p:sp>
        <p:nvSpPr>
          <p:cNvPr id="3" name="Slide Number Placeholder 2"/>
          <p:cNvSpPr>
            <a:spLocks noGrp="1"/>
          </p:cNvSpPr>
          <p:nvPr>
            <p:ph type="sldNum" sz="quarter" idx="12"/>
          </p:nvPr>
        </p:nvSpPr>
        <p:spPr/>
        <p:txBody>
          <a:bodyPr/>
          <a:lstStyle/>
          <a:p>
            <a:fld id="{81D68F6D-792F-C840-8BAC-1A964D3CE3FA}" type="slidenum">
              <a:rPr lang="en-US" smtClean="0"/>
              <a:t>3</a:t>
            </a:fld>
            <a:endParaRPr lang="en-US"/>
          </a:p>
        </p:txBody>
      </p:sp>
      <p:sp>
        <p:nvSpPr>
          <p:cNvPr id="2" name="Rectangle 1"/>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p>
          <a:p>
            <a:pPr algn="ctr"/>
            <a:r>
              <a:rPr lang="en-US" dirty="0" smtClean="0"/>
              <a:t> (sec)</a:t>
            </a:r>
            <a:endParaRPr lang="en-US" dirty="0"/>
          </a:p>
        </p:txBody>
      </p:sp>
    </p:spTree>
    <p:custDataLst>
      <p:tags r:id="rId1"/>
    </p:custDataLst>
    <p:extLst>
      <p:ext uri="{BB962C8B-B14F-4D97-AF65-F5344CB8AC3E}">
        <p14:creationId xmlns:p14="http://schemas.microsoft.com/office/powerpoint/2010/main" val="1275815003"/>
      </p:ext>
    </p:extLst>
  </p:cSld>
  <p:clrMapOvr>
    <a:masterClrMapping/>
  </p:clrMapOvr>
  <mc:AlternateContent xmlns:mc="http://schemas.openxmlformats.org/markup-compatibility/2006" xmlns:p14="http://schemas.microsoft.com/office/powerpoint/2010/main">
    <mc:Choice Requires="p14">
      <p:transition spd="slow" p14:dur="2000" advTm="65443"/>
    </mc:Choice>
    <mc:Fallback xmlns="">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4</a:t>
            </a:fld>
            <a:endParaRPr lang="en-US"/>
          </a:p>
        </p:txBody>
      </p:sp>
      <p:grpSp>
        <p:nvGrpSpPr>
          <p:cNvPr id="6" name="Group 5"/>
          <p:cNvGrpSpPr/>
          <p:nvPr/>
        </p:nvGrpSpPr>
        <p:grpSpPr>
          <a:xfrm>
            <a:off x="1275804" y="1213848"/>
            <a:ext cx="6641376" cy="2703301"/>
            <a:chOff x="2103740" y="1177898"/>
            <a:chExt cx="5975656" cy="2324955"/>
          </a:xfrm>
        </p:grpSpPr>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338554"/>
            </a:xfrm>
            <a:prstGeom prst="rect">
              <a:avLst/>
            </a:prstGeom>
            <a:solidFill>
              <a:schemeClr val="bg1"/>
            </a:solidFill>
          </p:spPr>
          <p:txBody>
            <a:bodyPr wrap="square" rtlCol="0">
              <a:spAutoFit/>
            </a:bodyPr>
            <a:lstStyle/>
            <a:p>
              <a:pPr algn="ctr"/>
              <a:r>
                <a:rPr lang="en-US" sz="1600" dirty="0" smtClean="0"/>
                <a:t>buffer</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426471" y="1233073"/>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400110"/>
            </a:xfrm>
            <a:prstGeom prst="rect">
              <a:avLst/>
            </a:prstGeom>
            <a:noFill/>
          </p:spPr>
          <p:txBody>
            <a:bodyPr wrap="square" rtlCol="0">
              <a:spAutoFit/>
            </a:bodyPr>
            <a:lstStyle/>
            <a:p>
              <a:r>
                <a:rPr lang="en-US" sz="2000" dirty="0" smtClean="0"/>
                <a:t>bitrates</a:t>
              </a:r>
              <a:endParaRPr lang="en-US" sz="2000" dirty="0"/>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033507" y="1666077"/>
              <a:ext cx="654346" cy="369332"/>
            </a:xfrm>
            <a:prstGeom prst="rect">
              <a:avLst/>
            </a:prstGeom>
            <a:noFill/>
          </p:spPr>
          <p:txBody>
            <a:bodyPr wrap="none" rtlCol="0">
              <a:spAutoFit/>
            </a:bodyPr>
            <a:lstStyle/>
            <a:p>
              <a:r>
                <a:rPr lang="en-US" dirty="0" smtClean="0"/>
                <a:t>240P</a:t>
              </a:r>
              <a:endParaRPr lang="en-US" dirty="0"/>
            </a:p>
          </p:txBody>
        </p:sp>
        <p:sp>
          <p:nvSpPr>
            <p:cNvPr id="63" name="TextBox 62"/>
            <p:cNvSpPr txBox="1"/>
            <p:nvPr/>
          </p:nvSpPr>
          <p:spPr>
            <a:xfrm>
              <a:off x="5027208" y="1978367"/>
              <a:ext cx="654346" cy="369332"/>
            </a:xfrm>
            <a:prstGeom prst="rect">
              <a:avLst/>
            </a:prstGeom>
            <a:noFill/>
          </p:spPr>
          <p:txBody>
            <a:bodyPr wrap="none" rtlCol="0">
              <a:spAutoFit/>
            </a:bodyPr>
            <a:lstStyle/>
            <a:p>
              <a:r>
                <a:rPr lang="en-US" dirty="0" smtClean="0"/>
                <a:t>480P</a:t>
              </a:r>
              <a:endParaRPr lang="en-US" dirty="0"/>
            </a:p>
          </p:txBody>
        </p:sp>
        <p:sp>
          <p:nvSpPr>
            <p:cNvPr id="64" name="TextBox 63"/>
            <p:cNvSpPr txBox="1"/>
            <p:nvPr/>
          </p:nvSpPr>
          <p:spPr>
            <a:xfrm>
              <a:off x="5038167" y="2275964"/>
              <a:ext cx="654346" cy="369332"/>
            </a:xfrm>
            <a:prstGeom prst="rect">
              <a:avLst/>
            </a:prstGeom>
            <a:noFill/>
          </p:spPr>
          <p:txBody>
            <a:bodyPr wrap="none" rtlCol="0">
              <a:spAutoFit/>
            </a:bodyPr>
            <a:lstStyle/>
            <a:p>
              <a:r>
                <a:rPr lang="en-US" dirty="0" smtClean="0"/>
                <a:t>720P</a:t>
              </a:r>
              <a:endParaRPr lang="en-US" dirty="0"/>
            </a:p>
          </p:txBody>
        </p:sp>
        <p:sp>
          <p:nvSpPr>
            <p:cNvPr id="65" name="TextBox 64"/>
            <p:cNvSpPr txBox="1"/>
            <p:nvPr/>
          </p:nvSpPr>
          <p:spPr>
            <a:xfrm>
              <a:off x="5004164" y="2573877"/>
              <a:ext cx="771365" cy="369332"/>
            </a:xfrm>
            <a:prstGeom prst="rect">
              <a:avLst/>
            </a:prstGeom>
            <a:noFill/>
          </p:spPr>
          <p:txBody>
            <a:bodyPr wrap="none" rtlCol="0">
              <a:spAutoFit/>
            </a:bodyPr>
            <a:lstStyle/>
            <a:p>
              <a:r>
                <a:rPr lang="en-US" dirty="0" smtClean="0"/>
                <a:t>1080P</a:t>
              </a:r>
              <a:endParaRPr lang="en-US" dirty="0"/>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400110"/>
            </a:xfrm>
            <a:prstGeom prst="rect">
              <a:avLst/>
            </a:prstGeom>
            <a:noFill/>
          </p:spPr>
          <p:txBody>
            <a:bodyPr wrap="square" rtlCol="0">
              <a:spAutoFit/>
            </a:bodyPr>
            <a:lstStyle/>
            <a:p>
              <a:r>
                <a:rPr lang="en-US" sz="2000" dirty="0" smtClean="0"/>
                <a:t>network and </a:t>
              </a:r>
              <a:r>
                <a:rPr lang="en-US" sz="2000" smtClean="0"/>
                <a:t>video measurements</a:t>
              </a:r>
              <a:endParaRPr lang="en-US" sz="2000" dirty="0"/>
            </a:p>
          </p:txBody>
        </p:sp>
        <p:sp>
          <p:nvSpPr>
            <p:cNvPr id="69" name="TextBox 68"/>
            <p:cNvSpPr txBox="1"/>
            <p:nvPr/>
          </p:nvSpPr>
          <p:spPr>
            <a:xfrm>
              <a:off x="2216309" y="1177898"/>
              <a:ext cx="1082348" cy="338554"/>
            </a:xfrm>
            <a:prstGeom prst="rect">
              <a:avLst/>
            </a:prstGeom>
            <a:noFill/>
          </p:spPr>
          <p:txBody>
            <a:bodyPr wrap="none" rtlCol="0">
              <a:spAutoFit/>
            </a:bodyPr>
            <a:lstStyle/>
            <a:p>
              <a:r>
                <a:rPr lang="en-US" sz="1600" dirty="0" smtClean="0"/>
                <a:t>bandwidth</a:t>
              </a:r>
              <a:endParaRPr lang="en-US" sz="1600" dirty="0"/>
            </a:p>
          </p:txBody>
        </p:sp>
        <p:sp>
          <p:nvSpPr>
            <p:cNvPr id="70" name="TextBox 69"/>
            <p:cNvSpPr txBox="1"/>
            <p:nvPr/>
          </p:nvSpPr>
          <p:spPr>
            <a:xfrm>
              <a:off x="2210255" y="1854847"/>
              <a:ext cx="787395" cy="338554"/>
            </a:xfrm>
            <a:prstGeom prst="rect">
              <a:avLst/>
            </a:prstGeom>
            <a:noFill/>
          </p:spPr>
          <p:txBody>
            <a:bodyPr wrap="none" rtlCol="0">
              <a:spAutoFit/>
            </a:bodyPr>
            <a:lstStyle/>
            <a:p>
              <a:r>
                <a:rPr lang="en-US" sz="1600" dirty="0"/>
                <a:t>b</a:t>
              </a:r>
              <a:r>
                <a:rPr lang="en-US" sz="1600" dirty="0" smtClean="0"/>
                <a:t>it rate</a:t>
              </a:r>
              <a:endParaRPr lang="en-US" sz="1600" dirty="0"/>
            </a:p>
          </p:txBody>
        </p:sp>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720P</a:t>
              </a:r>
              <a:endParaRPr lang="en-US" dirty="0"/>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526473" y="2898020"/>
            <a:ext cx="8257309" cy="2000773"/>
          </a:xfrm>
          <a:noFill/>
        </p:spPr>
        <p:txBody>
          <a:bodyPr>
            <a:noAutofit/>
          </a:bodyPr>
          <a:lstStyle/>
          <a:p>
            <a:pPr marL="342900" indent="-342900">
              <a:lnSpc>
                <a:spcPct val="120000"/>
              </a:lnSpc>
              <a:buFont typeface="+mj-lt"/>
              <a:buAutoNum type="arabicPeriod"/>
            </a:pPr>
            <a:r>
              <a:rPr lang="en-US" sz="2000" dirty="0"/>
              <a:t>First </a:t>
            </a:r>
            <a:r>
              <a:rPr lang="en-US" sz="2000" dirty="0" smtClean="0"/>
              <a:t>network </a:t>
            </a:r>
            <a:r>
              <a:rPr lang="en-US" sz="2000" dirty="0"/>
              <a:t>control system </a:t>
            </a:r>
            <a:r>
              <a:rPr lang="en-US" sz="2000" dirty="0" smtClean="0"/>
              <a:t>using </a:t>
            </a:r>
            <a:r>
              <a:rPr lang="en-US" sz="2000" dirty="0"/>
              <a:t>modern </a:t>
            </a:r>
            <a:r>
              <a:rPr lang="en-US" sz="2000" dirty="0" smtClean="0"/>
              <a:t>“deep” reinforcement learning</a:t>
            </a:r>
          </a:p>
          <a:p>
            <a:pPr marL="342900" indent="-342900">
              <a:lnSpc>
                <a:spcPct val="120000"/>
              </a:lnSpc>
              <a:buFont typeface="+mj-lt"/>
              <a:buAutoNum type="arabicPeriod"/>
            </a:pPr>
            <a:r>
              <a:rPr lang="en-US" sz="2000" dirty="0" smtClean="0"/>
              <a:t>Delivers </a:t>
            </a:r>
            <a:r>
              <a:rPr lang="en-US" sz="2000" dirty="0"/>
              <a:t>12-25% better </a:t>
            </a:r>
            <a:r>
              <a:rPr lang="en-US" sz="2000" dirty="0" err="1"/>
              <a:t>QoE</a:t>
            </a:r>
            <a:r>
              <a:rPr lang="en-US" sz="2000" dirty="0"/>
              <a:t>, with 10-30% less </a:t>
            </a:r>
            <a:r>
              <a:rPr lang="en-US" sz="2000" dirty="0" err="1"/>
              <a:t>rebuffering</a:t>
            </a:r>
            <a:r>
              <a:rPr lang="en-US" sz="2000" dirty="0"/>
              <a:t> than previous </a:t>
            </a:r>
            <a:r>
              <a:rPr lang="en-US" sz="2000" dirty="0" smtClean="0"/>
              <a:t>ABR algorithms</a:t>
            </a:r>
          </a:p>
          <a:p>
            <a:pPr marL="342900" indent="-342900">
              <a:lnSpc>
                <a:spcPct val="120000"/>
              </a:lnSpc>
              <a:buFont typeface="+mj-lt"/>
              <a:buAutoNum type="arabicPeriod"/>
            </a:pPr>
            <a:r>
              <a:rPr lang="en-US" sz="2000" dirty="0" smtClean="0"/>
              <a:t>Tailors ABR decisions </a:t>
            </a:r>
            <a:r>
              <a:rPr lang="en-US" sz="2000" dirty="0"/>
              <a:t>for different network </a:t>
            </a:r>
            <a:r>
              <a:rPr lang="en-US" sz="2000" dirty="0" smtClean="0"/>
              <a:t>conditions in a data-driven way</a:t>
            </a:r>
            <a:endParaRPr lang="en-US" sz="2000" dirty="0"/>
          </a:p>
        </p:txBody>
      </p:sp>
      <p:sp>
        <p:nvSpPr>
          <p:cNvPr id="7" name="Title 1"/>
          <p:cNvSpPr>
            <a:spLocks noGrp="1"/>
          </p:cNvSpPr>
          <p:nvPr>
            <p:ph type="title"/>
          </p:nvPr>
        </p:nvSpPr>
        <p:spPr>
          <a:xfrm>
            <a:off x="1799527" y="260340"/>
            <a:ext cx="5584974" cy="642938"/>
          </a:xfrm>
        </p:spPr>
        <p:txBody>
          <a:bodyPr>
            <a:normAutofit/>
          </a:bodyPr>
          <a:lstStyle/>
          <a:p>
            <a:pPr algn="ctr"/>
            <a:r>
              <a:rPr lang="en-US" sz="2800" b="1" dirty="0" smtClean="0"/>
              <a:t>Our Contribution: </a:t>
            </a:r>
            <a:r>
              <a:rPr lang="en-US" sz="2800" b="1" dirty="0" err="1" smtClean="0"/>
              <a:t>Pensieve</a:t>
            </a:r>
            <a:endParaRPr lang="en-US" sz="2800" b="1" dirty="0"/>
          </a:p>
        </p:txBody>
      </p:sp>
      <p:sp>
        <p:nvSpPr>
          <p:cNvPr id="2" name="TextBox 1"/>
          <p:cNvSpPr txBox="1"/>
          <p:nvPr/>
        </p:nvSpPr>
        <p:spPr>
          <a:xfrm>
            <a:off x="342900" y="4092409"/>
            <a:ext cx="8321040" cy="430887"/>
          </a:xfrm>
          <a:prstGeom prst="rect">
            <a:avLst/>
          </a:prstGeom>
          <a:noFill/>
        </p:spPr>
        <p:txBody>
          <a:bodyPr wrap="square" rtlCol="0">
            <a:spAutoFit/>
          </a:bodyPr>
          <a:lstStyle/>
          <a:p>
            <a:pPr algn="ctr"/>
            <a:r>
              <a:rPr lang="en-US" sz="2200" b="1" dirty="0" err="1" smtClean="0"/>
              <a:t>Pensieve</a:t>
            </a:r>
            <a:r>
              <a:rPr lang="en-US" sz="2200" b="1" dirty="0" smtClean="0"/>
              <a:t> </a:t>
            </a:r>
            <a:r>
              <a:rPr lang="en-US" sz="2200" b="1" dirty="0" smtClean="0">
                <a:solidFill>
                  <a:srgbClr val="C41E1F"/>
                </a:solidFill>
              </a:rPr>
              <a:t>learns </a:t>
            </a:r>
            <a:r>
              <a:rPr lang="en-US" sz="2200" b="1" dirty="0" smtClean="0"/>
              <a:t>ABR algorithm </a:t>
            </a:r>
            <a:r>
              <a:rPr lang="en-US" sz="2200" b="1" dirty="0" smtClean="0">
                <a:solidFill>
                  <a:srgbClr val="C41E1F"/>
                </a:solidFill>
              </a:rPr>
              <a:t>automatically </a:t>
            </a:r>
            <a:r>
              <a:rPr lang="en-US" sz="2200" b="1" dirty="0" smtClean="0"/>
              <a:t>through experience</a:t>
            </a:r>
            <a:endParaRPr lang="en-US" sz="2200" b="1" dirty="0"/>
          </a:p>
        </p:txBody>
      </p:sp>
    </p:spTree>
    <p:custDataLst>
      <p:tags r:id="rId1"/>
    </p:custDataLst>
    <p:extLst>
      <p:ext uri="{BB962C8B-B14F-4D97-AF65-F5344CB8AC3E}">
        <p14:creationId xmlns:p14="http://schemas.microsoft.com/office/powerpoint/2010/main" val="1706813351"/>
      </p:ext>
    </p:extLst>
  </p:cSld>
  <p:clrMapOvr>
    <a:masterClrMapping/>
  </p:clrMapOvr>
  <mc:AlternateContent xmlns:mc="http://schemas.openxmlformats.org/markup-compatibility/2006" xmlns:p14="http://schemas.microsoft.com/office/powerpoint/2010/main">
    <mc:Choice Requires="p14">
      <p:transition spd="slow" p14:dur="2000" advTm="58699"/>
    </mc:Choice>
    <mc:Fallback xmlns="">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3301"/>
            <a:ext cx="8229600" cy="3517506"/>
          </a:xfrm>
        </p:spPr>
        <p:txBody>
          <a:bodyPr>
            <a:normAutofit/>
          </a:bodyPr>
          <a:lstStyle/>
          <a:p>
            <a:r>
              <a:rPr lang="en-US" dirty="0" smtClean="0"/>
              <a:t>Rate-based: pick bitrate based on </a:t>
            </a:r>
            <a:r>
              <a:rPr lang="en-US" dirty="0" smtClean="0">
                <a:solidFill>
                  <a:srgbClr val="3365FF"/>
                </a:solidFill>
              </a:rPr>
              <a:t>predicted</a:t>
            </a:r>
            <a:r>
              <a:rPr lang="en-US" dirty="0" smtClean="0">
                <a:solidFill>
                  <a:srgbClr val="3366FF"/>
                </a:solidFill>
              </a:rPr>
              <a:t> throughput</a:t>
            </a:r>
          </a:p>
          <a:p>
            <a:pPr lvl="1"/>
            <a:r>
              <a:rPr lang="en-US" dirty="0" smtClean="0"/>
              <a:t>FESTIVE </a:t>
            </a:r>
            <a:r>
              <a:rPr lang="en-US" sz="2000" dirty="0" smtClean="0">
                <a:solidFill>
                  <a:srgbClr val="C00000"/>
                </a:solidFill>
              </a:rPr>
              <a:t>[CoNEXT’12]</a:t>
            </a:r>
            <a:r>
              <a:rPr lang="en-US" dirty="0" smtClean="0"/>
              <a:t>, PANDA </a:t>
            </a:r>
            <a:r>
              <a:rPr lang="en-US" dirty="0" smtClean="0">
                <a:solidFill>
                  <a:srgbClr val="C00000"/>
                </a:solidFill>
              </a:rPr>
              <a:t>[JSAC’14]</a:t>
            </a:r>
            <a:r>
              <a:rPr lang="en-US" dirty="0" smtClean="0"/>
              <a:t>, CS2P </a:t>
            </a:r>
            <a:r>
              <a:rPr lang="en-US" dirty="0" smtClean="0">
                <a:solidFill>
                  <a:srgbClr val="C00000"/>
                </a:solidFill>
              </a:rPr>
              <a:t>[SIGCOMM’16]</a:t>
            </a:r>
          </a:p>
          <a:p>
            <a:pPr lvl="1"/>
            <a:endParaRPr lang="en-US" sz="800" dirty="0">
              <a:solidFill>
                <a:srgbClr val="3366FF"/>
              </a:solidFill>
            </a:endParaRPr>
          </a:p>
          <a:p>
            <a:r>
              <a:rPr lang="en-US" dirty="0" smtClean="0"/>
              <a:t>Buffer-based: pick bitrate based on </a:t>
            </a:r>
            <a:r>
              <a:rPr lang="en-US" dirty="0" smtClean="0">
                <a:solidFill>
                  <a:srgbClr val="3366FF"/>
                </a:solidFill>
              </a:rPr>
              <a:t>buffer occupancy </a:t>
            </a:r>
            <a:endParaRPr lang="en-US" dirty="0" smtClean="0"/>
          </a:p>
          <a:p>
            <a:pPr lvl="1"/>
            <a:r>
              <a:rPr lang="en-US" dirty="0" smtClean="0"/>
              <a:t>BBA </a:t>
            </a:r>
            <a:r>
              <a:rPr lang="en-US" sz="2000" dirty="0" smtClean="0">
                <a:solidFill>
                  <a:srgbClr val="C00000"/>
                </a:solidFill>
              </a:rPr>
              <a:t>[SIGCOMM’14]</a:t>
            </a:r>
            <a:r>
              <a:rPr lang="en-US" dirty="0" smtClean="0"/>
              <a:t>, BOLA </a:t>
            </a:r>
            <a:r>
              <a:rPr lang="en-US" sz="2000" dirty="0" smtClean="0">
                <a:solidFill>
                  <a:srgbClr val="C00000"/>
                </a:solidFill>
              </a:rPr>
              <a:t>[INFOCOM’16]</a:t>
            </a:r>
          </a:p>
          <a:p>
            <a:pPr lvl="1"/>
            <a:endParaRPr lang="en-US" sz="800" dirty="0" smtClean="0">
              <a:solidFill>
                <a:srgbClr val="C00000"/>
              </a:solidFill>
            </a:endParaRPr>
          </a:p>
          <a:p>
            <a:r>
              <a:rPr lang="en-US" dirty="0" smtClean="0"/>
              <a:t>Hybrid: use both throughput prediction &amp; buffer occupancy</a:t>
            </a:r>
          </a:p>
          <a:p>
            <a:pPr lvl="1"/>
            <a:r>
              <a:rPr lang="en-US" dirty="0" smtClean="0"/>
              <a:t>PBA </a:t>
            </a:r>
            <a:r>
              <a:rPr lang="en-US" sz="2000" dirty="0" smtClean="0">
                <a:solidFill>
                  <a:srgbClr val="C00000"/>
                </a:solidFill>
              </a:rPr>
              <a:t>[HotMobile’15]</a:t>
            </a:r>
            <a:r>
              <a:rPr lang="en-US" sz="2000" dirty="0" smtClean="0"/>
              <a:t>, </a:t>
            </a:r>
            <a:r>
              <a:rPr lang="en-US" dirty="0" smtClean="0"/>
              <a:t>MPC </a:t>
            </a:r>
            <a:r>
              <a:rPr lang="en-US" sz="2000" dirty="0" smtClean="0">
                <a:solidFill>
                  <a:srgbClr val="C00000"/>
                </a:solidFill>
              </a:rPr>
              <a:t>[SIGCOMM’15]</a:t>
            </a:r>
          </a:p>
          <a:p>
            <a:pPr lvl="1"/>
            <a:endParaRPr lang="en-US" sz="800" dirty="0" smtClean="0"/>
          </a:p>
        </p:txBody>
      </p:sp>
      <p:sp>
        <p:nvSpPr>
          <p:cNvPr id="6" name="Rectangle 5"/>
          <p:cNvSpPr/>
          <p:nvPr/>
        </p:nvSpPr>
        <p:spPr>
          <a:xfrm>
            <a:off x="0" y="3986713"/>
            <a:ext cx="9144000" cy="1054394"/>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rPr>
              <a:t>S</a:t>
            </a:r>
            <a:r>
              <a:rPr lang="en-US" sz="2600" dirty="0" smtClean="0">
                <a:solidFill>
                  <a:schemeClr val="bg1"/>
                </a:solidFill>
              </a:rPr>
              <a:t>implified inaccurate model leads to suboptimal performance</a:t>
            </a:r>
            <a:endParaRPr lang="en-US" sz="2600" dirty="0">
              <a:solidFill>
                <a:schemeClr val="bg1"/>
              </a:solidFill>
            </a:endParaRPr>
          </a:p>
        </p:txBody>
      </p:sp>
      <p:sp>
        <p:nvSpPr>
          <p:cNvPr id="4" name="Slide Number Placeholder 3"/>
          <p:cNvSpPr>
            <a:spLocks noGrp="1"/>
          </p:cNvSpPr>
          <p:nvPr>
            <p:ph type="sldNum" sz="quarter" idx="12"/>
          </p:nvPr>
        </p:nvSpPr>
        <p:spPr/>
        <p:txBody>
          <a:bodyPr/>
          <a:lstStyle/>
          <a:p>
            <a:fld id="{81D68F6D-792F-C840-8BAC-1A964D3CE3FA}" type="slidenum">
              <a:rPr lang="en-US" smtClean="0"/>
              <a:t>5</a:t>
            </a:fld>
            <a:endParaRPr lang="en-US" dirty="0"/>
          </a:p>
        </p:txBody>
      </p:sp>
      <p:sp>
        <p:nvSpPr>
          <p:cNvPr id="5" name="Title 1"/>
          <p:cNvSpPr>
            <a:spLocks noGrp="1"/>
          </p:cNvSpPr>
          <p:nvPr>
            <p:ph type="title"/>
          </p:nvPr>
        </p:nvSpPr>
        <p:spPr>
          <a:xfrm>
            <a:off x="2358876" y="229979"/>
            <a:ext cx="4629150" cy="642938"/>
          </a:xfrm>
        </p:spPr>
        <p:txBody>
          <a:bodyPr/>
          <a:lstStyle/>
          <a:p>
            <a:pPr algn="ctr"/>
            <a:r>
              <a:rPr lang="en-US" sz="2700" b="1" dirty="0" smtClean="0"/>
              <a:t>Previous Fixed ABR Algorithms</a:t>
            </a:r>
            <a:endParaRPr lang="en-US" sz="2700" b="1" dirty="0"/>
          </a:p>
        </p:txBody>
      </p:sp>
    </p:spTree>
    <p:custDataLst>
      <p:tags r:id="rId1"/>
    </p:custDataLst>
    <p:extLst>
      <p:ext uri="{BB962C8B-B14F-4D97-AF65-F5344CB8AC3E}">
        <p14:creationId xmlns:p14="http://schemas.microsoft.com/office/powerpoint/2010/main" val="1551736840"/>
      </p:ext>
    </p:extLst>
  </p:cSld>
  <p:clrMapOvr>
    <a:masterClrMapping/>
  </p:clrMapOvr>
  <mc:AlternateContent xmlns:mc="http://schemas.openxmlformats.org/markup-compatibility/2006" xmlns:p14="http://schemas.microsoft.com/office/powerpoint/2010/main">
    <mc:Choice Requires="p14">
      <p:transition spd="slow" p14:dur="2000" advTm="44918"/>
    </mc:Choice>
    <mc:Fallback xmlns="">
      <p:transition spd="slow" advTm="44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574199" y="222444"/>
            <a:ext cx="5288817" cy="642938"/>
          </a:xfrm>
        </p:spPr>
        <p:txBody>
          <a:bodyPr>
            <a:normAutofit/>
          </a:bodyPr>
          <a:lstStyle/>
          <a:p>
            <a:pPr algn="ctr"/>
            <a:r>
              <a:rPr lang="en-US" sz="2700" b="1" dirty="0" smtClean="0"/>
              <a:t>Example: Model Predictive Control</a:t>
            </a:r>
            <a:endParaRPr lang="en-US" sz="2700" b="1" dirty="0"/>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871" y="1216161"/>
            <a:ext cx="5191506" cy="3819906"/>
          </a:xfrm>
          <a:prstGeom prst="rect">
            <a:avLst/>
          </a:prstGeom>
        </p:spPr>
      </p:pic>
      <p:sp>
        <p:nvSpPr>
          <p:cNvPr id="30" name="TextBox 29"/>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31" name="Freeform 30"/>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Freeform 31"/>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Freeform 33"/>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7" name="Freeform 36"/>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9" name="Freeform 3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0" name="Freeform 3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1" name="Freeform 4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2" name="Freeform 4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3" name="Freeform 4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4" name="Rectangle 43"/>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solidFill>
                <a:schemeClr val="accent3"/>
              </a:solidFill>
            </a:endParaRPr>
          </a:p>
        </p:txBody>
      </p:sp>
      <p:sp>
        <p:nvSpPr>
          <p:cNvPr id="48" name="TextBox 47"/>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p>
        </p:txBody>
      </p:sp>
      <p:sp>
        <p:nvSpPr>
          <p:cNvPr id="49" name="Rounded Rectangle 48"/>
          <p:cNvSpPr/>
          <p:nvPr/>
        </p:nvSpPr>
        <p:spPr>
          <a:xfrm>
            <a:off x="4046688" y="1296237"/>
            <a:ext cx="2095633" cy="1593147"/>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50" name="Straight Connector 49"/>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999724" y="959496"/>
            <a:ext cx="548548" cy="338554"/>
          </a:xfrm>
          <a:prstGeom prst="rect">
            <a:avLst/>
          </a:prstGeom>
          <a:noFill/>
        </p:spPr>
        <p:txBody>
          <a:bodyPr wrap="none" rtlCol="0">
            <a:spAutoFit/>
          </a:bodyPr>
          <a:lstStyle/>
          <a:p>
            <a:r>
              <a:rPr lang="en-US" sz="1600" smtClean="0"/>
              <a:t>t + T</a:t>
            </a:r>
            <a:endParaRPr lang="en-US" sz="1600" dirty="0"/>
          </a:p>
        </p:txBody>
      </p:sp>
      <p:sp>
        <p:nvSpPr>
          <p:cNvPr id="52" name="TextBox 51"/>
          <p:cNvSpPr txBox="1"/>
          <p:nvPr/>
        </p:nvSpPr>
        <p:spPr>
          <a:xfrm>
            <a:off x="6095852" y="1238173"/>
            <a:ext cx="2886102" cy="646331"/>
          </a:xfrm>
          <a:prstGeom prst="rect">
            <a:avLst/>
          </a:prstGeom>
          <a:noFill/>
        </p:spPr>
        <p:txBody>
          <a:bodyPr wrap="square" rtlCol="0">
            <a:spAutoFit/>
          </a:bodyPr>
          <a:lstStyle/>
          <a:p>
            <a:r>
              <a:rPr lang="en-US" sz="1800" dirty="0" smtClean="0"/>
              <a:t>maximize      </a:t>
            </a:r>
            <a:r>
              <a:rPr lang="en-US" sz="1800" dirty="0" err="1" smtClean="0">
                <a:solidFill>
                  <a:srgbClr val="C00000"/>
                </a:solidFill>
              </a:rPr>
              <a:t>QoE</a:t>
            </a:r>
            <a:r>
              <a:rPr lang="en-US" sz="1800" dirty="0" smtClean="0">
                <a:solidFill>
                  <a:srgbClr val="C00000"/>
                </a:solidFill>
              </a:rPr>
              <a:t> (t, t + T)</a:t>
            </a:r>
          </a:p>
          <a:p>
            <a:r>
              <a:rPr lang="en-US" sz="1800" dirty="0" smtClean="0"/>
              <a:t>subject to    </a:t>
            </a:r>
            <a:r>
              <a:rPr lang="en-US" sz="1800" dirty="0" smtClean="0">
                <a:solidFill>
                  <a:srgbClr val="3366FF"/>
                </a:solidFill>
              </a:rPr>
              <a:t>system dynamics</a:t>
            </a:r>
            <a:endParaRPr lang="en-US" sz="1800" dirty="0">
              <a:solidFill>
                <a:srgbClr val="3366FF"/>
              </a:solidFill>
            </a:endParaRPr>
          </a:p>
        </p:txBody>
      </p:sp>
      <p:sp>
        <p:nvSpPr>
          <p:cNvPr id="53" name="TextBox 52"/>
          <p:cNvSpPr txBox="1"/>
          <p:nvPr/>
        </p:nvSpPr>
        <p:spPr>
          <a:xfrm>
            <a:off x="3908514" y="959496"/>
            <a:ext cx="253596" cy="338554"/>
          </a:xfrm>
          <a:prstGeom prst="rect">
            <a:avLst/>
          </a:prstGeom>
          <a:noFill/>
        </p:spPr>
        <p:txBody>
          <a:bodyPr wrap="none" rtlCol="0">
            <a:spAutoFit/>
          </a:bodyPr>
          <a:lstStyle/>
          <a:p>
            <a:r>
              <a:rPr lang="en-US" sz="1600" dirty="0" smtClean="0"/>
              <a:t>t</a:t>
            </a:r>
            <a:endParaRPr lang="en-US" sz="1600" dirty="0"/>
          </a:p>
        </p:txBody>
      </p:sp>
      <p:cxnSp>
        <p:nvCxnSpPr>
          <p:cNvPr id="54" name="Straight Connector 53"/>
          <p:cNvCxnSpPr/>
          <p:nvPr/>
        </p:nvCxnSpPr>
        <p:spPr>
          <a:xfrm>
            <a:off x="4051603" y="2153575"/>
            <a:ext cx="1496669"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21567" y="3459325"/>
            <a:ext cx="2922433" cy="646331"/>
          </a:xfrm>
          <a:prstGeom prst="rect">
            <a:avLst/>
          </a:prstGeom>
          <a:noFill/>
        </p:spPr>
        <p:txBody>
          <a:bodyPr wrap="square" rtlCol="0">
            <a:spAutoFit/>
          </a:bodyPr>
          <a:lstStyle/>
          <a:p>
            <a:r>
              <a:rPr lang="en-US" b="1" dirty="0" smtClean="0"/>
              <a:t>Problem: </a:t>
            </a:r>
            <a:r>
              <a:rPr lang="en-US" dirty="0" smtClean="0"/>
              <a:t>Needs accurate throughput model</a:t>
            </a:r>
          </a:p>
        </p:txBody>
      </p:sp>
      <p:sp>
        <p:nvSpPr>
          <p:cNvPr id="56" name="TextBox 55"/>
          <p:cNvSpPr txBox="1"/>
          <p:nvPr/>
        </p:nvSpPr>
        <p:spPr>
          <a:xfrm>
            <a:off x="5548272" y="2176780"/>
            <a:ext cx="2446188" cy="584775"/>
          </a:xfrm>
          <a:prstGeom prst="rect">
            <a:avLst/>
          </a:prstGeom>
          <a:noFill/>
        </p:spPr>
        <p:txBody>
          <a:bodyPr wrap="square" rtlCol="0">
            <a:spAutoFit/>
          </a:bodyPr>
          <a:lstStyle/>
          <a:p>
            <a:pPr algn="ctr"/>
            <a:r>
              <a:rPr lang="en-US" sz="1600" b="1" dirty="0" smtClean="0">
                <a:solidFill>
                  <a:srgbClr val="ED411D"/>
                </a:solidFill>
              </a:rPr>
              <a:t>Conservative Throughput </a:t>
            </a:r>
          </a:p>
          <a:p>
            <a:pPr algn="ctr"/>
            <a:r>
              <a:rPr lang="en-US" sz="1600" b="1" dirty="0" smtClean="0">
                <a:solidFill>
                  <a:srgbClr val="ED411D"/>
                </a:solidFill>
              </a:rPr>
              <a:t>Prediction</a:t>
            </a:r>
            <a:endParaRPr lang="en-US" sz="1600" b="1" dirty="0">
              <a:solidFill>
                <a:srgbClr val="ED411D"/>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6</a:t>
            </a:fld>
            <a:endParaRPr lang="en-US"/>
          </a:p>
        </p:txBody>
      </p:sp>
      <p:sp>
        <p:nvSpPr>
          <p:cNvPr id="28" name="TextBox 27"/>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p>
          <a:p>
            <a:pPr algn="ctr"/>
            <a:r>
              <a:rPr lang="en-US" dirty="0" smtClean="0"/>
              <a:t> (Mbps)</a:t>
            </a:r>
            <a:endParaRPr lang="en-US" dirty="0"/>
          </a:p>
        </p:txBody>
      </p:sp>
      <p:sp>
        <p:nvSpPr>
          <p:cNvPr id="29" name="Rectangle 28"/>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p>
          <a:p>
            <a:pPr algn="ctr"/>
            <a:r>
              <a:rPr lang="en-US" dirty="0" smtClean="0"/>
              <a:t> (sec)</a:t>
            </a:r>
            <a:endParaRPr lang="en-US" dirty="0"/>
          </a:p>
        </p:txBody>
      </p:sp>
      <p:sp>
        <p:nvSpPr>
          <p:cNvPr id="2" name="Rectangle 1"/>
          <p:cNvSpPr/>
          <p:nvPr/>
        </p:nvSpPr>
        <p:spPr>
          <a:xfrm>
            <a:off x="0" y="0"/>
            <a:ext cx="9144000" cy="51435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C41E1F"/>
                </a:solidFill>
              </a:rPr>
              <a:t>Solution: learn from video streaming sessions </a:t>
            </a:r>
          </a:p>
          <a:p>
            <a:pPr algn="ctr"/>
            <a:r>
              <a:rPr lang="en-US" sz="3600" dirty="0" smtClean="0">
                <a:solidFill>
                  <a:srgbClr val="C41E1F"/>
                </a:solidFill>
              </a:rPr>
              <a:t>in actual network conditions</a:t>
            </a:r>
            <a:endParaRPr lang="en-US" sz="3600" dirty="0">
              <a:solidFill>
                <a:srgbClr val="C41E1F"/>
              </a:solidFill>
            </a:endParaRPr>
          </a:p>
        </p:txBody>
      </p:sp>
    </p:spTree>
    <p:custDataLst>
      <p:tags r:id="rId1"/>
    </p:custDataLst>
    <p:extLst>
      <p:ext uri="{BB962C8B-B14F-4D97-AF65-F5344CB8AC3E}">
        <p14:creationId xmlns:p14="http://schemas.microsoft.com/office/powerpoint/2010/main" val="678765695"/>
      </p:ext>
    </p:extLst>
  </p:cSld>
  <p:clrMapOvr>
    <a:masterClrMapping/>
  </p:clrMapOvr>
  <mc:AlternateContent xmlns:mc="http://schemas.openxmlformats.org/markup-compatibility/2006" xmlns:p14="http://schemas.microsoft.com/office/powerpoint/2010/main">
    <mc:Choice Requires="p14">
      <p:transition spd="slow" p14:dur="2000" advTm="61695"/>
    </mc:Choice>
    <mc:Fallback xmlns="">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6646" y="314083"/>
            <a:ext cx="4629150" cy="642938"/>
          </a:xfrm>
        </p:spPr>
        <p:txBody>
          <a:bodyPr/>
          <a:lstStyle/>
          <a:p>
            <a:pPr algn="ctr"/>
            <a:r>
              <a:rPr lang="en-US" sz="2700" b="1" dirty="0"/>
              <a:t>Reinforcement Learning</a:t>
            </a:r>
          </a:p>
        </p:txBody>
      </p:sp>
      <p:sp>
        <p:nvSpPr>
          <p:cNvPr id="38" name="TextBox 37"/>
          <p:cNvSpPr txBox="1"/>
          <p:nvPr/>
        </p:nvSpPr>
        <p:spPr>
          <a:xfrm>
            <a:off x="314075" y="4367153"/>
            <a:ext cx="4244432" cy="400110"/>
          </a:xfrm>
          <a:prstGeom prst="rect">
            <a:avLst/>
          </a:prstGeom>
          <a:noFill/>
        </p:spPr>
        <p:txBody>
          <a:bodyPr wrap="none" rtlCol="0">
            <a:spAutoFit/>
          </a:bodyPr>
          <a:lstStyle/>
          <a:p>
            <a:r>
              <a:rPr lang="en-US" sz="2000" dirty="0"/>
              <a:t>Goal: maximize the cumulative reward </a:t>
            </a:r>
            <a:endParaRPr lang="en-US" sz="2000" i="1" dirty="0"/>
          </a:p>
        </p:txBody>
      </p:sp>
      <p:cxnSp>
        <p:nvCxnSpPr>
          <p:cNvPr id="25" name="Straight Arrow Connector 24"/>
          <p:cNvCxnSpPr/>
          <p:nvPr/>
        </p:nvCxnSpPr>
        <p:spPr>
          <a:xfrm flipV="1">
            <a:off x="1608471" y="2742632"/>
            <a:ext cx="1987779" cy="235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093897" y="3273925"/>
            <a:ext cx="3378709" cy="697232"/>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579324" y="2078786"/>
            <a:ext cx="1029150" cy="1199842"/>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Agent</a:t>
            </a:r>
            <a:endParaRPr lang="en-US" sz="2000" dirty="0">
              <a:solidFill>
                <a:schemeClr val="tx1"/>
              </a:solidFill>
            </a:endParaRPr>
          </a:p>
        </p:txBody>
      </p:sp>
      <p:sp>
        <p:nvSpPr>
          <p:cNvPr id="35" name="Rectangle 34"/>
          <p:cNvSpPr/>
          <p:nvPr/>
        </p:nvSpPr>
        <p:spPr>
          <a:xfrm>
            <a:off x="3596250" y="2074082"/>
            <a:ext cx="1688092" cy="120454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Environment</a:t>
            </a:r>
            <a:endParaRPr lang="en-US" sz="2000" dirty="0">
              <a:solidFill>
                <a:schemeClr val="tx1"/>
              </a:solidFill>
            </a:endParaRPr>
          </a:p>
        </p:txBody>
      </p:sp>
      <p:grpSp>
        <p:nvGrpSpPr>
          <p:cNvPr id="6" name="Group 5"/>
          <p:cNvGrpSpPr/>
          <p:nvPr/>
        </p:nvGrpSpPr>
        <p:grpSpPr>
          <a:xfrm>
            <a:off x="1091737" y="1484946"/>
            <a:ext cx="3380868" cy="595022"/>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758542" y="3526314"/>
            <a:ext cx="1808251" cy="400111"/>
            <a:chOff x="3385864" y="3533294"/>
            <a:chExt cx="1808251" cy="400111"/>
          </a:xfrm>
        </p:grpSpPr>
        <p:sp>
          <p:nvSpPr>
            <p:cNvPr id="32" name="TextBox 31"/>
            <p:cNvSpPr txBox="1"/>
            <p:nvPr/>
          </p:nvSpPr>
          <p:spPr>
            <a:xfrm>
              <a:off x="3385864" y="3533294"/>
              <a:ext cx="1681294" cy="400111"/>
            </a:xfrm>
            <a:prstGeom prst="rect">
              <a:avLst/>
            </a:prstGeom>
            <a:noFill/>
          </p:spPr>
          <p:txBody>
            <a:bodyPr wrap="none" rtlCol="0">
              <a:spAutoFit/>
            </a:bodyPr>
            <a:lstStyle/>
            <a:p>
              <a:r>
                <a:rPr lang="en-US" sz="2000" dirty="0"/>
                <a:t>Observe state </a:t>
              </a:r>
              <a:endParaRPr lang="en-US" sz="2000" i="1" dirty="0">
                <a:latin typeface="Cambria Math" charset="0"/>
                <a:ea typeface="Cambria Math" charset="0"/>
                <a:cs typeface="Cambria Math" charset="0"/>
              </a:endParaRPr>
            </a:p>
          </p:txBody>
        </p:sp>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7181" y="3640897"/>
              <a:ext cx="246934" cy="257954"/>
            </a:xfrm>
            <a:prstGeom prst="rect">
              <a:avLst/>
            </a:prstGeom>
          </p:spPr>
        </p:pic>
      </p:grpSp>
      <p:grpSp>
        <p:nvGrpSpPr>
          <p:cNvPr id="8" name="Group 7"/>
          <p:cNvGrpSpPr/>
          <p:nvPr/>
        </p:nvGrpSpPr>
        <p:grpSpPr>
          <a:xfrm>
            <a:off x="1758542" y="2285748"/>
            <a:ext cx="1577691" cy="400111"/>
            <a:chOff x="3385864" y="2292728"/>
            <a:chExt cx="1577691" cy="400111"/>
          </a:xfrm>
        </p:grpSpPr>
        <p:sp>
          <p:nvSpPr>
            <p:cNvPr id="27" name="TextBox 26"/>
            <p:cNvSpPr txBox="1"/>
            <p:nvPr/>
          </p:nvSpPr>
          <p:spPr>
            <a:xfrm>
              <a:off x="3385864" y="2292728"/>
              <a:ext cx="1355499" cy="400111"/>
            </a:xfrm>
            <a:prstGeom prst="rect">
              <a:avLst/>
            </a:prstGeom>
            <a:noFill/>
          </p:spPr>
          <p:txBody>
            <a:bodyPr wrap="none" rtlCol="0">
              <a:spAutoFit/>
            </a:bodyPr>
            <a:lstStyle/>
            <a:p>
              <a:r>
                <a:rPr lang="en-US" sz="2000" dirty="0"/>
                <a:t>Take action</a:t>
              </a:r>
              <a:endParaRPr lang="en-US" sz="2000" i="1" dirty="0">
                <a:latin typeface="Cambria Math" charset="0"/>
                <a:ea typeface="Cambria Math" charset="0"/>
                <a:cs typeface="Cambria Math" charset="0"/>
              </a:endParaRP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0626" y="2401716"/>
              <a:ext cx="282929" cy="260371"/>
            </a:xfrm>
            <a:prstGeom prst="rect">
              <a:avLst/>
            </a:prstGeom>
          </p:spPr>
        </p:pic>
      </p:grpSp>
      <p:grpSp>
        <p:nvGrpSpPr>
          <p:cNvPr id="7" name="Group 6"/>
          <p:cNvGrpSpPr/>
          <p:nvPr/>
        </p:nvGrpSpPr>
        <p:grpSpPr>
          <a:xfrm>
            <a:off x="2159473" y="1075218"/>
            <a:ext cx="1160386" cy="400111"/>
            <a:chOff x="3803169" y="1014144"/>
            <a:chExt cx="1160386" cy="400111"/>
          </a:xfrm>
        </p:grpSpPr>
        <p:sp>
          <p:nvSpPr>
            <p:cNvPr id="33" name="TextBox 32"/>
            <p:cNvSpPr txBox="1"/>
            <p:nvPr/>
          </p:nvSpPr>
          <p:spPr>
            <a:xfrm>
              <a:off x="3803169" y="1014144"/>
              <a:ext cx="971420" cy="400111"/>
            </a:xfrm>
            <a:prstGeom prst="rect">
              <a:avLst/>
            </a:prstGeom>
            <a:noFill/>
          </p:spPr>
          <p:txBody>
            <a:bodyPr wrap="none" rtlCol="0">
              <a:spAutoFit/>
            </a:bodyPr>
            <a:lstStyle/>
            <a:p>
              <a:r>
                <a:rPr lang="en-US" sz="2000" dirty="0"/>
                <a:t>Reward</a:t>
              </a:r>
              <a:endParaRPr lang="en-US" sz="2000" i="1" dirty="0">
                <a:latin typeface="Cambria Math" charset="0"/>
                <a:ea typeface="Cambria Math" charset="0"/>
                <a:cs typeface="Cambria Math"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40296" y="4364608"/>
            <a:ext cx="639120" cy="565101"/>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7</a:t>
            </a:fld>
            <a:endParaRPr lang="en-US"/>
          </a:p>
        </p:txBody>
      </p:sp>
      <p:pic>
        <p:nvPicPr>
          <p:cNvPr id="2" name="Picture 1"/>
          <p:cNvPicPr>
            <a:picLocks noChangeAspect="1"/>
          </p:cNvPicPr>
          <p:nvPr/>
        </p:nvPicPr>
        <p:blipFill>
          <a:blip r:embed="rId8"/>
          <a:stretch>
            <a:fillRect/>
          </a:stretch>
        </p:blipFill>
        <p:spPr>
          <a:xfrm>
            <a:off x="5838585" y="1117105"/>
            <a:ext cx="3030835" cy="1277631"/>
          </a:xfrm>
          <a:prstGeom prst="rect">
            <a:avLst/>
          </a:prstGeom>
        </p:spPr>
      </p:pic>
    </p:spTree>
    <p:custDataLst>
      <p:tags r:id="rId1"/>
    </p:custDataLst>
    <p:extLst>
      <p:ext uri="{BB962C8B-B14F-4D97-AF65-F5344CB8AC3E}">
        <p14:creationId xmlns:p14="http://schemas.microsoft.com/office/powerpoint/2010/main" val="1096219443"/>
      </p:ext>
    </p:extLst>
  </p:cSld>
  <p:clrMapOvr>
    <a:masterClrMapping/>
  </p:clrMapOvr>
  <mc:AlternateContent xmlns:mc="http://schemas.openxmlformats.org/markup-compatibility/2006" xmlns:p14="http://schemas.microsoft.com/office/powerpoint/2010/main">
    <mc:Choice Requires="p14">
      <p:transition spd="slow" p14:dur="2000" advTm="42130"/>
    </mc:Choice>
    <mc:Fallback xmlns="">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4555" y="659760"/>
            <a:ext cx="6287730" cy="4244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9654" y="775871"/>
            <a:ext cx="2568038" cy="3950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67005" y="3222248"/>
            <a:ext cx="936514" cy="430887"/>
          </a:xfrm>
          <a:prstGeom prst="rect">
            <a:avLst/>
          </a:prstGeom>
          <a:noFill/>
        </p:spPr>
        <p:txBody>
          <a:bodyPr wrap="square" rtlCol="0">
            <a:spAutoFit/>
          </a:bodyPr>
          <a:lstStyle/>
          <a:p>
            <a:r>
              <a:rPr lang="en-US" sz="2200" dirty="0" smtClean="0"/>
              <a:t>Action </a:t>
            </a:r>
            <a:endParaRPr lang="en-US" sz="2200" dirty="0"/>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52301" y="3341436"/>
            <a:ext cx="295366" cy="233743"/>
          </a:xfrm>
          <a:prstGeom prst="rect">
            <a:avLst/>
          </a:prstGeom>
        </p:spPr>
      </p:pic>
      <p:cxnSp>
        <p:nvCxnSpPr>
          <p:cNvPr id="27" name="Straight Arrow Connector 26"/>
          <p:cNvCxnSpPr/>
          <p:nvPr/>
        </p:nvCxnSpPr>
        <p:spPr>
          <a:xfrm flipV="1">
            <a:off x="7921012" y="1499316"/>
            <a:ext cx="0" cy="613113"/>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270666" y="3465747"/>
            <a:ext cx="389698" cy="285"/>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667" y="896890"/>
            <a:ext cx="252850" cy="227137"/>
          </a:xfrm>
          <a:prstGeom prst="rect">
            <a:avLst/>
          </a:prstGeom>
        </p:spPr>
      </p:pic>
      <p:sp>
        <p:nvSpPr>
          <p:cNvPr id="30" name="Title 1"/>
          <p:cNvSpPr txBox="1">
            <a:spLocks/>
          </p:cNvSpPr>
          <p:nvPr/>
        </p:nvSpPr>
        <p:spPr>
          <a:xfrm>
            <a:off x="925729" y="61872"/>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a:t>
            </a:r>
            <a:r>
              <a:rPr lang="en-US" sz="2700" b="1" dirty="0"/>
              <a:t>D</a:t>
            </a:r>
            <a:r>
              <a:rPr lang="en-US" sz="2700" b="1" dirty="0" smtClean="0"/>
              <a:t>esign</a:t>
            </a:r>
            <a:endParaRPr lang="en-US" sz="2700" b="1" dirty="0"/>
          </a:p>
        </p:txBody>
      </p:sp>
      <p:sp>
        <p:nvSpPr>
          <p:cNvPr id="31" name="TextBox 30"/>
          <p:cNvSpPr txBox="1"/>
          <p:nvPr/>
        </p:nvSpPr>
        <p:spPr>
          <a:xfrm>
            <a:off x="166450" y="775871"/>
            <a:ext cx="786809" cy="430887"/>
          </a:xfrm>
          <a:prstGeom prst="rect">
            <a:avLst/>
          </a:prstGeom>
          <a:noFill/>
        </p:spPr>
        <p:txBody>
          <a:bodyPr wrap="square" rtlCol="0">
            <a:spAutoFit/>
          </a:bodyPr>
          <a:lstStyle/>
          <a:p>
            <a:r>
              <a:rPr lang="en-US" sz="2200" dirty="0" smtClean="0"/>
              <a:t>State</a:t>
            </a:r>
            <a:endParaRPr lang="en-US" sz="2200" dirty="0"/>
          </a:p>
        </p:txBody>
      </p:sp>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580" y="659760"/>
            <a:ext cx="6287729" cy="4244425"/>
          </a:xfrm>
          <a:prstGeom prst="rect">
            <a:avLst/>
          </a:prstGeom>
          <a:ln>
            <a:noFill/>
          </a:ln>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6586" y="738090"/>
            <a:ext cx="2705100" cy="4025900"/>
          </a:xfrm>
          <a:prstGeom prst="rect">
            <a:avLst/>
          </a:prstGeom>
        </p:spPr>
      </p:pic>
      <p:grpSp>
        <p:nvGrpSpPr>
          <p:cNvPr id="38" name="Group 37"/>
          <p:cNvGrpSpPr/>
          <p:nvPr/>
        </p:nvGrpSpPr>
        <p:grpSpPr>
          <a:xfrm>
            <a:off x="6674139" y="2128488"/>
            <a:ext cx="2403002" cy="1845939"/>
            <a:chOff x="6136341" y="1953553"/>
            <a:chExt cx="2672786" cy="2053186"/>
          </a:xfrm>
        </p:grpSpPr>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180066" y="3920979"/>
            <a:ext cx="6774301" cy="1091466"/>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6671263" y="2121346"/>
            <a:ext cx="2405878" cy="1932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Environment</a:t>
            </a:r>
            <a:endParaRPr lang="en-US" sz="2200" dirty="0">
              <a:solidFill>
                <a:schemeClr val="tx1"/>
              </a:solidFill>
            </a:endParaRPr>
          </a:p>
        </p:txBody>
      </p:sp>
      <p:cxnSp>
        <p:nvCxnSpPr>
          <p:cNvPr id="85" name="Straight Arrow Connector 84"/>
          <p:cNvCxnSpPr/>
          <p:nvPr/>
        </p:nvCxnSpPr>
        <p:spPr>
          <a:xfrm>
            <a:off x="5805061" y="3465747"/>
            <a:ext cx="846154" cy="1784"/>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835474" y="347247"/>
            <a:ext cx="3833917" cy="1146310"/>
            <a:chOff x="4786168" y="940391"/>
            <a:chExt cx="3814576"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a:off x="4823961" y="1020272"/>
                      <a:ext cx="3814576" cy="323402"/>
                    </a:xfrm>
                    <a:prstGeom prst="rect">
                      <a:avLst/>
                    </a:prstGeom>
                    <a:noFill/>
                    <a:ln w="19050" cmpd="sng">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800" b="0" i="1" smtClean="0">
                                <a:latin typeface="Cambria Math" charset="0"/>
                              </a:rPr>
                              <m:t>+ </m:t>
                            </m:r>
                            <m:r>
                              <a:rPr lang="en-US" sz="1800" b="0" i="1" smtClean="0">
                                <a:latin typeface="Cambria Math" charset="0"/>
                              </a:rPr>
                              <m:t>𝑞</m:t>
                            </m:r>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𝑏</m:t>
                                    </m:r>
                                  </m:e>
                                  <m:sub>
                                    <m:r>
                                      <a:rPr lang="en-US" sz="1800" b="0" i="1" smtClean="0">
                                        <a:latin typeface="Cambria Math" charset="0"/>
                                      </a:rPr>
                                      <m:t>𝑡</m:t>
                                    </m:r>
                                  </m:sub>
                                </m:sSub>
                              </m:e>
                            </m:d>
                            <m:r>
                              <a:rPr lang="en-US" sz="1800" b="0" i="1" smtClean="0">
                                <a:latin typeface="Cambria Math" charset="0"/>
                              </a:rPr>
                              <m:t>−</m:t>
                            </m:r>
                            <m:r>
                              <a:rPr lang="en-US" sz="1800" b="0" i="1" smtClean="0">
                                <a:latin typeface="Cambria Math" charset="0"/>
                                <a:ea typeface="Cambria Math" charset="0"/>
                                <a:cs typeface="Cambria Math" charset="0"/>
                              </a:rPr>
                              <m:t>𝜇</m:t>
                            </m:r>
                            <m:sSub>
                              <m:sSubPr>
                                <m:ctrlPr>
                                  <a:rPr lang="en-US" sz="1800" b="0" i="1" smtClean="0">
                                    <a:latin typeface="Cambria Math" charset="0"/>
                                    <a:ea typeface="Cambria Math" charset="0"/>
                                    <a:cs typeface="Cambria Math" charset="0"/>
                                  </a:rPr>
                                </m:ctrlPr>
                              </m:sSubPr>
                              <m:e>
                                <m:r>
                                  <a:rPr lang="en-US" sz="1800" b="0" i="1" smtClean="0">
                                    <a:latin typeface="Cambria Math" charset="0"/>
                                    <a:ea typeface="Cambria Math" charset="0"/>
                                    <a:cs typeface="Cambria Math" charset="0"/>
                                  </a:rPr>
                                  <m:t>𝑇</m:t>
                                </m:r>
                              </m:e>
                              <m:sub>
                                <m:r>
                                  <a:rPr lang="en-US" sz="1800" b="0" i="1" smtClean="0">
                                    <a:latin typeface="Cambria Math" charset="0"/>
                                    <a:ea typeface="Cambria Math" charset="0"/>
                                    <a:cs typeface="Cambria Math" charset="0"/>
                                  </a:rPr>
                                  <m:t>𝑡</m:t>
                                </m:r>
                              </m:sub>
                            </m:sSub>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𝜆</m:t>
                            </m:r>
                            <m:d>
                              <m:dPr>
                                <m:begChr m:val="|"/>
                                <m:endChr m:val="|"/>
                                <m:ctrlPr>
                                  <a:rPr lang="hr-HR" sz="1800" b="0" i="1" smtClean="0">
                                    <a:latin typeface="Cambria Math" charset="0"/>
                                    <a:ea typeface="Cambria Math" charset="0"/>
                                    <a:cs typeface="Cambria Math" charset="0"/>
                                  </a:rPr>
                                </m:ctrlPr>
                              </m:dPr>
                              <m:e>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sub>
                                    </m:sSub>
                                  </m:e>
                                </m:d>
                                <m:r>
                                  <a:rPr lang="en-US" sz="1800" b="0" i="1" smtClean="0">
                                    <a:latin typeface="Cambria Math" charset="0"/>
                                  </a:rPr>
                                  <m:t>−</m:t>
                                </m:r>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r>
                                          <a:rPr lang="en-US" sz="1800" b="0" i="1" smtClean="0">
                                            <a:latin typeface="Cambria Math" charset="0"/>
                                          </a:rPr>
                                          <m:t>−1</m:t>
                                        </m:r>
                                      </m:sub>
                                    </m:sSub>
                                  </m:e>
                                </m:d>
                              </m:e>
                            </m:d>
                          </m:oMath>
                        </m:oMathPara>
                      </a14:m>
                      <a:endParaRPr lang="en-US" sz="1800" i="1" dirty="0"/>
                    </a:p>
                  </p:txBody>
                </p:sp>
              </mc:Choice>
              <mc:Fallback xmlns="">
                <p:sp>
                  <p:nvSpPr>
                    <p:cNvPr id="66" name="TextBox 65"/>
                    <p:cNvSpPr txBox="1">
                      <a:spLocks noRot="1" noChangeAspect="1" noMove="1" noResize="1" noEditPoints="1" noAdjustHandles="1" noChangeArrowheads="1" noChangeShapeType="1" noTextEdit="1"/>
                    </p:cNvSpPr>
                    <p:nvPr/>
                  </p:nvSpPr>
                  <p:spPr>
                    <a:xfrm>
                      <a:off x="4823961" y="1020272"/>
                      <a:ext cx="3814576" cy="323402"/>
                    </a:xfrm>
                    <a:prstGeom prst="rect">
                      <a:avLst/>
                    </a:prstGeom>
                    <a:blipFill rotWithShape="0">
                      <a:blip r:embed="rId10"/>
                      <a:stretch>
                        <a:fillRect t="-98333" b="-123333"/>
                      </a:stretch>
                    </a:blipFill>
                    <a:ln w="19050" cmpd="sng">
                      <a:noFill/>
                    </a:ln>
                  </p:spPr>
                  <p:txBody>
                    <a:bodyPr/>
                    <a:lstStyle/>
                    <a:p>
                      <a:r>
                        <a:rPr lang="en-US">
                          <a:noFill/>
                        </a:rPr>
                        <a:t> </a:t>
                      </a:r>
                    </a:p>
                  </p:txBody>
                </p:sp>
              </mc:Fallback>
            </mc:AlternateContent>
          </p:grpSp>
          <p:sp>
            <p:nvSpPr>
              <p:cNvPr id="64" name="TextBox 63"/>
              <p:cNvSpPr txBox="1"/>
              <p:nvPr/>
            </p:nvSpPr>
            <p:spPr>
              <a:xfrm>
                <a:off x="4964742" y="677967"/>
                <a:ext cx="1276125" cy="377302"/>
              </a:xfrm>
              <a:prstGeom prst="rect">
                <a:avLst/>
              </a:prstGeom>
              <a:noFill/>
            </p:spPr>
            <p:txBody>
              <a:bodyPr wrap="none" rtlCol="0">
                <a:spAutoFit/>
              </a:bodyPr>
              <a:lstStyle/>
              <a:p>
                <a:r>
                  <a:rPr lang="en-US" sz="2200" b="1" dirty="0" smtClean="0"/>
                  <a:t>Reward</a:t>
                </a:r>
                <a:r>
                  <a:rPr lang="en-US" sz="1600" b="1" dirty="0" smtClean="0"/>
                  <a:t> </a:t>
                </a:r>
                <a:r>
                  <a:rPr lang="en-US" sz="2200" dirty="0" err="1" smtClean="0"/>
                  <a:t>r</a:t>
                </a:r>
                <a:r>
                  <a:rPr lang="en-US" sz="2200" baseline="-25000" dirty="0" err="1" smtClean="0"/>
                  <a:t>t</a:t>
                </a:r>
                <a:endParaRPr lang="en-US" sz="2200" dirty="0"/>
              </a:p>
            </p:txBody>
          </p:sp>
        </p:grpSp>
        <p:sp>
          <p:nvSpPr>
            <p:cNvPr id="62" name="TextBox 61"/>
            <p:cNvSpPr txBox="1"/>
            <p:nvPr/>
          </p:nvSpPr>
          <p:spPr>
            <a:xfrm>
              <a:off x="4880870" y="1571000"/>
              <a:ext cx="3566680" cy="296451"/>
            </a:xfrm>
            <a:prstGeom prst="rect">
              <a:avLst/>
            </a:prstGeom>
            <a:noFill/>
          </p:spPr>
          <p:txBody>
            <a:bodyPr wrap="none" rtlCol="0">
              <a:spAutoFit/>
            </a:bodyPr>
            <a:lstStyle/>
            <a:p>
              <a:r>
                <a:rPr lang="en-US" sz="1600" b="1" dirty="0" smtClean="0">
                  <a:solidFill>
                    <a:srgbClr val="3365FF"/>
                  </a:solidFill>
                </a:rPr>
                <a:t>+ (bitrate) - (</a:t>
              </a:r>
              <a:r>
                <a:rPr lang="en-US" sz="1600" b="1" dirty="0" err="1" smtClean="0">
                  <a:solidFill>
                    <a:srgbClr val="3365FF"/>
                  </a:solidFill>
                </a:rPr>
                <a:t>rebuffering</a:t>
              </a:r>
              <a:r>
                <a:rPr lang="en-US" sz="1600" b="1" dirty="0" smtClean="0">
                  <a:solidFill>
                    <a:srgbClr val="3365FF"/>
                  </a:solidFill>
                </a:rPr>
                <a:t>) - (smoothness)</a:t>
              </a:r>
              <a:endParaRPr lang="en-US" sz="1600" b="1" dirty="0">
                <a:solidFill>
                  <a:srgbClr val="3365FF"/>
                </a:solidFill>
              </a:endParaRPr>
            </a:p>
          </p:txBody>
        </p:sp>
      </p:grpSp>
      <p:sp>
        <p:nvSpPr>
          <p:cNvPr id="87" name="Oval 86"/>
          <p:cNvSpPr/>
          <p:nvPr/>
        </p:nvSpPr>
        <p:spPr>
          <a:xfrm>
            <a:off x="5727305" y="3430462"/>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7" name="Picture 136" descr="Screen Shot 2016-07-15 at 8.47.09 PM.png"/>
          <p:cNvPicPr>
            <a:picLocks noChangeAspect="1"/>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611763" y="2014408"/>
            <a:ext cx="642607" cy="2544263"/>
          </a:xfrm>
          <a:prstGeom prst="rect">
            <a:avLst/>
          </a:prstGeom>
        </p:spPr>
      </p:pic>
      <p:sp>
        <p:nvSpPr>
          <p:cNvPr id="80" name="Rectangle 79"/>
          <p:cNvSpPr/>
          <p:nvPr/>
        </p:nvSpPr>
        <p:spPr>
          <a:xfrm>
            <a:off x="6681863" y="3222248"/>
            <a:ext cx="821522" cy="486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720P</a:t>
            </a:r>
            <a:endParaRPr lang="en-US" sz="1800" dirty="0"/>
          </a:p>
        </p:txBody>
      </p:sp>
      <p:sp>
        <p:nvSpPr>
          <p:cNvPr id="81" name="TextBox 80"/>
          <p:cNvSpPr txBox="1"/>
          <p:nvPr/>
        </p:nvSpPr>
        <p:spPr>
          <a:xfrm>
            <a:off x="5101573" y="2159469"/>
            <a:ext cx="654346" cy="369332"/>
          </a:xfrm>
          <a:prstGeom prst="rect">
            <a:avLst/>
          </a:prstGeom>
          <a:noFill/>
        </p:spPr>
        <p:txBody>
          <a:bodyPr wrap="none" rtlCol="0">
            <a:spAutoFit/>
          </a:bodyPr>
          <a:lstStyle/>
          <a:p>
            <a:r>
              <a:rPr lang="en-US" smtClean="0"/>
              <a:t>240P</a:t>
            </a:r>
            <a:endParaRPr lang="en-US"/>
          </a:p>
        </p:txBody>
      </p:sp>
      <p:sp>
        <p:nvSpPr>
          <p:cNvPr id="82" name="TextBox 81"/>
          <p:cNvSpPr txBox="1"/>
          <p:nvPr/>
        </p:nvSpPr>
        <p:spPr>
          <a:xfrm>
            <a:off x="5110848" y="2740388"/>
            <a:ext cx="793364" cy="369332"/>
          </a:xfrm>
          <a:prstGeom prst="rect">
            <a:avLst/>
          </a:prstGeom>
          <a:noFill/>
        </p:spPr>
        <p:txBody>
          <a:bodyPr wrap="square" rtlCol="0">
            <a:spAutoFit/>
          </a:bodyPr>
          <a:lstStyle/>
          <a:p>
            <a:r>
              <a:rPr lang="en-US" smtClean="0"/>
              <a:t>360P</a:t>
            </a:r>
            <a:endParaRPr lang="en-US"/>
          </a:p>
        </p:txBody>
      </p:sp>
      <p:sp>
        <p:nvSpPr>
          <p:cNvPr id="83" name="TextBox 82"/>
          <p:cNvSpPr txBox="1"/>
          <p:nvPr/>
        </p:nvSpPr>
        <p:spPr>
          <a:xfrm>
            <a:off x="5107160" y="3273717"/>
            <a:ext cx="654346" cy="369332"/>
          </a:xfrm>
          <a:prstGeom prst="rect">
            <a:avLst/>
          </a:prstGeom>
          <a:noFill/>
        </p:spPr>
        <p:txBody>
          <a:bodyPr wrap="none" rtlCol="0">
            <a:spAutoFit/>
          </a:bodyPr>
          <a:lstStyle/>
          <a:p>
            <a:r>
              <a:rPr lang="en-US" smtClean="0"/>
              <a:t>720P</a:t>
            </a:r>
            <a:endParaRPr lang="en-US"/>
          </a:p>
        </p:txBody>
      </p:sp>
      <p:sp>
        <p:nvSpPr>
          <p:cNvPr id="84" name="TextBox 83"/>
          <p:cNvSpPr txBox="1"/>
          <p:nvPr/>
        </p:nvSpPr>
        <p:spPr>
          <a:xfrm>
            <a:off x="5067005" y="3854669"/>
            <a:ext cx="793364" cy="369332"/>
          </a:xfrm>
          <a:prstGeom prst="rect">
            <a:avLst/>
          </a:prstGeom>
          <a:noFill/>
        </p:spPr>
        <p:txBody>
          <a:bodyPr wrap="square" rtlCol="0">
            <a:spAutoFit/>
          </a:bodyPr>
          <a:lstStyle/>
          <a:p>
            <a:r>
              <a:rPr lang="en-US" smtClean="0"/>
              <a:t>1080P</a:t>
            </a:r>
            <a:endParaRPr lang="en-US"/>
          </a:p>
        </p:txBody>
      </p:sp>
      <p:sp>
        <p:nvSpPr>
          <p:cNvPr id="89" name="Trapezoid 88"/>
          <p:cNvSpPr/>
          <p:nvPr/>
        </p:nvSpPr>
        <p:spPr>
          <a:xfrm rot="5400000">
            <a:off x="2470517" y="2187093"/>
            <a:ext cx="3132464" cy="1980875"/>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32"/>
          <p:cNvGrpSpPr/>
          <p:nvPr/>
        </p:nvGrpSpPr>
        <p:grpSpPr>
          <a:xfrm rot="5400000">
            <a:off x="3465029" y="2864276"/>
            <a:ext cx="1231248" cy="735633"/>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cxnSp>
        <p:nvCxnSpPr>
          <p:cNvPr id="101" name="Straight Arrow Connector 100"/>
          <p:cNvCxnSpPr>
            <a:endCxn id="89" idx="2"/>
          </p:cNvCxnSpPr>
          <p:nvPr/>
        </p:nvCxnSpPr>
        <p:spPr>
          <a:xfrm>
            <a:off x="2737692" y="3177531"/>
            <a:ext cx="30862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5679265" y="2471898"/>
            <a:ext cx="1620518" cy="430887"/>
          </a:xfrm>
          <a:prstGeom prst="rect">
            <a:avLst/>
          </a:prstGeom>
          <a:noFill/>
        </p:spPr>
        <p:txBody>
          <a:bodyPr wrap="square" rtlCol="0">
            <a:spAutoFit/>
          </a:bodyPr>
          <a:lstStyle/>
          <a:p>
            <a:r>
              <a:rPr lang="en-US" sz="2200" b="1" dirty="0" smtClean="0"/>
              <a:t>Action</a:t>
            </a:r>
            <a:r>
              <a:rPr lang="en-US" sz="2200" dirty="0" smtClean="0"/>
              <a:t> a</a:t>
            </a:r>
            <a:r>
              <a:rPr lang="en-US" sz="2200" baseline="-25000" dirty="0" smtClean="0"/>
              <a:t>t</a:t>
            </a:r>
            <a:endParaRPr lang="en-US" sz="2200" dirty="0"/>
          </a:p>
        </p:txBody>
      </p:sp>
      <p:sp>
        <p:nvSpPr>
          <p:cNvPr id="19" name="Rectangle 18"/>
          <p:cNvSpPr/>
          <p:nvPr/>
        </p:nvSpPr>
        <p:spPr>
          <a:xfrm>
            <a:off x="4906246" y="349737"/>
            <a:ext cx="3695504" cy="11462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Reward   </a:t>
            </a:r>
            <a:endParaRPr lang="en-US" sz="2200" dirty="0">
              <a:solidFill>
                <a:schemeClr val="tx1"/>
              </a:solidFill>
            </a:endParaRPr>
          </a:p>
        </p:txBody>
      </p:sp>
      <p:grpSp>
        <p:nvGrpSpPr>
          <p:cNvPr id="123" name="Group 122"/>
          <p:cNvGrpSpPr/>
          <p:nvPr/>
        </p:nvGrpSpPr>
        <p:grpSpPr>
          <a:xfrm>
            <a:off x="2546970" y="1532082"/>
            <a:ext cx="4104245" cy="3019363"/>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6226974" y="342679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202309" y="825439"/>
            <a:ext cx="266933" cy="235719"/>
          </a:xfrm>
          <a:prstGeom prst="rect">
            <a:avLst/>
          </a:prstGeom>
        </p:spPr>
      </p:pic>
      <p:sp>
        <p:nvSpPr>
          <p:cNvPr id="138" name="Rectangle 137"/>
          <p:cNvSpPr/>
          <p:nvPr/>
        </p:nvSpPr>
        <p:spPr>
          <a:xfrm>
            <a:off x="241414" y="1124027"/>
            <a:ext cx="2417966" cy="140477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49562" y="2510812"/>
            <a:ext cx="2417966" cy="695512"/>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228308" y="322224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34937" y="3725171"/>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19541" y="421187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39956" y="714790"/>
            <a:ext cx="1441864" cy="461665"/>
          </a:xfrm>
          <a:prstGeom prst="rect">
            <a:avLst/>
          </a:prstGeom>
          <a:noFill/>
        </p:spPr>
        <p:txBody>
          <a:bodyPr wrap="square" rtlCol="0">
            <a:spAutoFit/>
          </a:bodyPr>
          <a:lstStyle/>
          <a:p>
            <a:r>
              <a:rPr lang="en-US" sz="2400" dirty="0" smtClean="0"/>
              <a:t>Agent</a:t>
            </a:r>
            <a:endParaRPr lang="en-US" sz="2400" dirty="0"/>
          </a:p>
        </p:txBody>
      </p:sp>
    </p:spTree>
    <p:custDataLst>
      <p:tags r:id="rId1"/>
    </p:custDataLst>
    <p:extLst>
      <p:ext uri="{BB962C8B-B14F-4D97-AF65-F5344CB8AC3E}">
        <p14:creationId xmlns:p14="http://schemas.microsoft.com/office/powerpoint/2010/main" val="1341129604"/>
      </p:ext>
    </p:extLst>
  </p:cSld>
  <p:clrMapOvr>
    <a:masterClrMapping/>
  </p:clrMapOvr>
  <mc:AlternateContent xmlns:mc="http://schemas.openxmlformats.org/markup-compatibility/2006" xmlns:p14="http://schemas.microsoft.com/office/powerpoint/2010/main">
    <mc:Choice Requires="p14">
      <p:transition spd="slow" p14:dur="2000" advTm="148891"/>
    </mc:Choice>
    <mc:Fallback xmlns="">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39"/>
                                        </p:tgtEl>
                                      </p:cBhvr>
                                    </p:animEffect>
                                    <p:set>
                                      <p:cBhvr>
                                        <p:cTn id="36" dur="1" fill="hold">
                                          <p:stCondLst>
                                            <p:cond delay="499"/>
                                          </p:stCondLst>
                                        </p:cTn>
                                        <p:tgtEl>
                                          <p:spTgt spid="13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0"/>
                                        </p:tgtEl>
                                      </p:cBhvr>
                                    </p:animEffect>
                                    <p:set>
                                      <p:cBhvr>
                                        <p:cTn id="41" dur="1" fill="hold">
                                          <p:stCondLst>
                                            <p:cond delay="499"/>
                                          </p:stCondLst>
                                        </p:cTn>
                                        <p:tgtEl>
                                          <p:spTgt spid="1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4"/>
                                        </p:tgtEl>
                                      </p:cBhvr>
                                    </p:animEffect>
                                    <p:set>
                                      <p:cBhvr>
                                        <p:cTn id="51" dur="1" fill="hold">
                                          <p:stCondLst>
                                            <p:cond delay="499"/>
                                          </p:stCondLst>
                                        </p:cTn>
                                        <p:tgtEl>
                                          <p:spTgt spid="14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200"/>
                                        <p:tgtEl>
                                          <p:spTgt spid="19"/>
                                        </p:tgtEl>
                                      </p:cBhvr>
                                    </p:animEffect>
                                    <p:set>
                                      <p:cBhvr>
                                        <p:cTn id="85" dur="1" fill="hold">
                                          <p:stCondLst>
                                            <p:cond delay="199"/>
                                          </p:stCondLst>
                                        </p:cTn>
                                        <p:tgtEl>
                                          <p:spTgt spid="1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500"/>
                                        <p:tgtEl>
                                          <p:spTgt spid="1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500"/>
                                        <p:tgtEl>
                                          <p:spTgt spid="1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87"/>
                                        </p:tgtEl>
                                      </p:cBhvr>
                                    </p:animEffect>
                                    <p:set>
                                      <p:cBhvr>
                                        <p:cTn id="113" dur="1" fill="hold">
                                          <p:stCondLst>
                                            <p:cond delay="499"/>
                                          </p:stCondLst>
                                        </p:cTn>
                                        <p:tgtEl>
                                          <p:spTgt spid="87"/>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85"/>
                                        </p:tgtEl>
                                      </p:cBhvr>
                                    </p:animEffect>
                                    <p:set>
                                      <p:cBhvr>
                                        <p:cTn id="116" dur="1" fill="hold">
                                          <p:stCondLst>
                                            <p:cond delay="499"/>
                                          </p:stCondLst>
                                        </p:cTn>
                                        <p:tgtEl>
                                          <p:spTgt spid="8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1"/>
                                        </p:tgtEl>
                                      </p:cBhvr>
                                    </p:animEffect>
                                    <p:set>
                                      <p:cBhvr>
                                        <p:cTn id="119" dur="1" fill="hold">
                                          <p:stCondLst>
                                            <p:cond delay="499"/>
                                          </p:stCondLst>
                                        </p:cTn>
                                        <p:tgtEl>
                                          <p:spTgt spid="8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82"/>
                                        </p:tgtEl>
                                      </p:cBhvr>
                                    </p:animEffect>
                                    <p:set>
                                      <p:cBhvr>
                                        <p:cTn id="122" dur="1" fill="hold">
                                          <p:stCondLst>
                                            <p:cond delay="499"/>
                                          </p:stCondLst>
                                        </p:cTn>
                                        <p:tgtEl>
                                          <p:spTgt spid="8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83"/>
                                        </p:tgtEl>
                                      </p:cBhvr>
                                    </p:animEffect>
                                    <p:set>
                                      <p:cBhvr>
                                        <p:cTn id="125" dur="1" fill="hold">
                                          <p:stCondLst>
                                            <p:cond delay="499"/>
                                          </p:stCondLst>
                                        </p:cTn>
                                        <p:tgtEl>
                                          <p:spTgt spid="8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84"/>
                                        </p:tgtEl>
                                      </p:cBhvr>
                                    </p:animEffect>
                                    <p:set>
                                      <p:cBhvr>
                                        <p:cTn id="128" dur="1" fill="hold">
                                          <p:stCondLst>
                                            <p:cond delay="499"/>
                                          </p:stCondLst>
                                        </p:cTn>
                                        <p:tgtEl>
                                          <p:spTgt spid="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90"/>
                                        </p:tgtEl>
                                      </p:cBhvr>
                                    </p:animEffect>
                                    <p:set>
                                      <p:cBhvr>
                                        <p:cTn id="131" dur="1" fill="hold">
                                          <p:stCondLst>
                                            <p:cond delay="499"/>
                                          </p:stCondLst>
                                        </p:cTn>
                                        <p:tgtEl>
                                          <p:spTgt spid="9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P spid="138" grpId="0" animBg="1"/>
      <p:bldP spid="138" grpId="1" animBg="1"/>
      <p:bldP spid="139" grpId="0" animBg="1"/>
      <p:bldP spid="139" grpId="1" animBg="1"/>
      <p:bldP spid="140" grpId="0" animBg="1"/>
      <p:bldP spid="140" grpId="1" animBg="1"/>
      <p:bldP spid="141" grpId="0" animBg="1"/>
      <p:bldP spid="141" grpId="1" animBg="1"/>
      <p:bldP spid="144" grpId="0" animBg="1"/>
      <p:bldP spid="14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10.xml><?xml version="1.0" encoding="utf-8"?>
<p:tagLst xmlns:a="http://schemas.openxmlformats.org/drawingml/2006/main" xmlns:r="http://schemas.openxmlformats.org/officeDocument/2006/relationships" xmlns:p="http://schemas.openxmlformats.org/presentationml/2006/main">
  <p:tag name="TIMING" val="|7.9|20.6|17.1"/>
</p:tagLst>
</file>

<file path=ppt/tags/tag11.xml><?xml version="1.0" encoding="utf-8"?>
<p:tagLst xmlns:a="http://schemas.openxmlformats.org/drawingml/2006/main" xmlns:r="http://schemas.openxmlformats.org/officeDocument/2006/relationships" xmlns:p="http://schemas.openxmlformats.org/presentationml/2006/main">
  <p:tag name="TIMING" val="|4.4|7|10.3|10.2"/>
</p:tagLst>
</file>

<file path=ppt/tags/tag12.xml><?xml version="1.0" encoding="utf-8"?>
<p:tagLst xmlns:a="http://schemas.openxmlformats.org/drawingml/2006/main" xmlns:r="http://schemas.openxmlformats.org/officeDocument/2006/relationships" xmlns:p="http://schemas.openxmlformats.org/presentationml/2006/main">
  <p:tag name="TIMING" val="|5|5.2|5.1|15.2|3.8"/>
</p:tagLst>
</file>

<file path=ppt/tags/tag13.xml><?xml version="1.0" encoding="utf-8"?>
<p:tagLst xmlns:a="http://schemas.openxmlformats.org/drawingml/2006/main" xmlns:r="http://schemas.openxmlformats.org/officeDocument/2006/relationships" xmlns:p="http://schemas.openxmlformats.org/presentationml/2006/main">
  <p:tag name="TIMING" val="|4.7|15.8|4|5.5|7.9|7.5|13.6"/>
</p:tagLst>
</file>

<file path=ppt/tags/tag14.xml><?xml version="1.0" encoding="utf-8"?>
<p:tagLst xmlns:a="http://schemas.openxmlformats.org/drawingml/2006/main" xmlns:r="http://schemas.openxmlformats.org/officeDocument/2006/relationships" xmlns:p="http://schemas.openxmlformats.org/presentationml/2006/main">
  <p:tag name="TIMING" val="|4.6|3|19.4"/>
</p:tagLst>
</file>

<file path=ppt/tags/tag15.xml><?xml version="1.0" encoding="utf-8"?>
<p:tagLst xmlns:a="http://schemas.openxmlformats.org/drawingml/2006/main" xmlns:r="http://schemas.openxmlformats.org/officeDocument/2006/relationships" xmlns:p="http://schemas.openxmlformats.org/presentationml/2006/main">
  <p:tag name="TIMING" val="|5.8|6.3"/>
</p:tagLst>
</file>

<file path=ppt/tags/tag16.xml><?xml version="1.0" encoding="utf-8"?>
<p:tagLst xmlns:a="http://schemas.openxmlformats.org/drawingml/2006/main" xmlns:r="http://schemas.openxmlformats.org/officeDocument/2006/relationships" xmlns:p="http://schemas.openxmlformats.org/presentationml/2006/main">
  <p:tag name="TIMING" val="|16.1|8.5|42.9|0.4|11.3|6|6.7|16.7|4.9"/>
</p:tagLst>
</file>

<file path=ppt/tags/tag2.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3.xml><?xml version="1.0" encoding="utf-8"?>
<p:tagLst xmlns:a="http://schemas.openxmlformats.org/drawingml/2006/main" xmlns:r="http://schemas.openxmlformats.org/officeDocument/2006/relationships" xmlns:p="http://schemas.openxmlformats.org/presentationml/2006/main">
  <p:tag name="TIMING" val="|8.2|6.5|1.8|2.2|13.8|16.9"/>
</p:tagLst>
</file>

<file path=ppt/tags/tag4.xml><?xml version="1.0" encoding="utf-8"?>
<p:tagLst xmlns:a="http://schemas.openxmlformats.org/drawingml/2006/main" xmlns:r="http://schemas.openxmlformats.org/officeDocument/2006/relationships" xmlns:p="http://schemas.openxmlformats.org/presentationml/2006/main">
  <p:tag name="TIMING" val="|20|7.9|7"/>
</p:tagLst>
</file>

<file path=ppt/tags/tag5.xml><?xml version="1.0" encoding="utf-8"?>
<p:tagLst xmlns:a="http://schemas.openxmlformats.org/drawingml/2006/main" xmlns:r="http://schemas.openxmlformats.org/officeDocument/2006/relationships" xmlns:p="http://schemas.openxmlformats.org/presentationml/2006/main">
  <p:tag name="TIMING" val="|33.5"/>
</p:tagLst>
</file>

<file path=ppt/tags/tag6.xml><?xml version="1.0" encoding="utf-8"?>
<p:tagLst xmlns:a="http://schemas.openxmlformats.org/drawingml/2006/main" xmlns:r="http://schemas.openxmlformats.org/officeDocument/2006/relationships" xmlns:p="http://schemas.openxmlformats.org/presentationml/2006/main">
  <p:tag name="TIMING" val="|8.9|4.3|12.3|13.1|5.4|5.8"/>
</p:tagLst>
</file>

<file path=ppt/tags/tag7.xml><?xml version="1.0" encoding="utf-8"?>
<p:tagLst xmlns:a="http://schemas.openxmlformats.org/drawingml/2006/main" xmlns:r="http://schemas.openxmlformats.org/officeDocument/2006/relationships" xmlns:p="http://schemas.openxmlformats.org/presentationml/2006/main">
  <p:tag name="TIMING" val="|19.3|8.3|1.3|2.8|5.6"/>
</p:tagLst>
</file>

<file path=ppt/tags/tag8.xml><?xml version="1.0" encoding="utf-8"?>
<p:tagLst xmlns:a="http://schemas.openxmlformats.org/drawingml/2006/main" xmlns:r="http://schemas.openxmlformats.org/officeDocument/2006/relationships" xmlns:p="http://schemas.openxmlformats.org/presentationml/2006/main">
  <p:tag name="TIMING" val="|7.5|12.4|9.2|9.9|15.8|4.5|19|9.4|6.6|29|11.9"/>
</p:tagLst>
</file>

<file path=ppt/tags/tag9.xml><?xml version="1.0" encoding="utf-8"?>
<p:tagLst xmlns:a="http://schemas.openxmlformats.org/drawingml/2006/main" xmlns:r="http://schemas.openxmlformats.org/officeDocument/2006/relationships" xmlns:p="http://schemas.openxmlformats.org/presentationml/2006/main">
  <p:tag name="TIMING" val="|16.1|8.9|9.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17425</TotalTime>
  <Words>5033</Words>
  <Application>Microsoft Macintosh PowerPoint</Application>
  <PresentationFormat>On-screen Show (16:9)</PresentationFormat>
  <Paragraphs>473</Paragraphs>
  <Slides>20</Slides>
  <Notes>20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Mangal</vt:lpstr>
      <vt:lpstr>宋体</vt:lpstr>
      <vt:lpstr>Office Theme</vt:lpstr>
      <vt:lpstr>Neural Adaptive Video Streaming with Pensieve</vt:lpstr>
      <vt:lpstr>PowerPoint Presentation</vt:lpstr>
      <vt:lpstr>Dynamic Streaming over HTTP (DASH)</vt:lpstr>
      <vt:lpstr>Why is ABR Challenging?</vt:lpstr>
      <vt:lpstr>Our Contribution: Pensieve</vt:lpstr>
      <vt:lpstr>Previous Fixed ABR Algorithms</vt:lpstr>
      <vt:lpstr>Example: Model Predictive Control</vt:lpstr>
      <vt:lpstr>Reinforcement Learning</vt:lpstr>
      <vt:lpstr>PowerPoint Presentation</vt:lpstr>
      <vt:lpstr>PowerPoint Presentation</vt:lpstr>
      <vt:lpstr>What Pensieve is good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Adaptive Bitrate Streaming with Pensieve</dc:title>
  <dc:creator>Hongzi Mao</dc:creator>
  <cp:lastModifiedBy>Microsoft Office User</cp:lastModifiedBy>
  <cp:revision>2051</cp:revision>
  <cp:lastPrinted>2017-03-22T20:20:39Z</cp:lastPrinted>
  <dcterms:created xsi:type="dcterms:W3CDTF">2017-03-13T13:56:05Z</dcterms:created>
  <dcterms:modified xsi:type="dcterms:W3CDTF">2018-11-26T06:40:34Z</dcterms:modified>
</cp:coreProperties>
</file>